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7"/>
  </p:notesMasterIdLst>
  <p:handoutMasterIdLst>
    <p:handoutMasterId r:id="rId28"/>
  </p:handoutMasterIdLst>
  <p:sldIdLst>
    <p:sldId id="397" r:id="rId2"/>
    <p:sldId id="396" r:id="rId3"/>
    <p:sldId id="395" r:id="rId4"/>
    <p:sldId id="398" r:id="rId5"/>
    <p:sldId id="399" r:id="rId6"/>
    <p:sldId id="403" r:id="rId7"/>
    <p:sldId id="421" r:id="rId8"/>
    <p:sldId id="412" r:id="rId9"/>
    <p:sldId id="422" r:id="rId10"/>
    <p:sldId id="400" r:id="rId11"/>
    <p:sldId id="423" r:id="rId12"/>
    <p:sldId id="415" r:id="rId13"/>
    <p:sldId id="411" r:id="rId14"/>
    <p:sldId id="414" r:id="rId15"/>
    <p:sldId id="409" r:id="rId16"/>
    <p:sldId id="419" r:id="rId17"/>
    <p:sldId id="406" r:id="rId18"/>
    <p:sldId id="420" r:id="rId19"/>
    <p:sldId id="424" r:id="rId20"/>
    <p:sldId id="408" r:id="rId21"/>
    <p:sldId id="425" r:id="rId22"/>
    <p:sldId id="426" r:id="rId23"/>
    <p:sldId id="401" r:id="rId24"/>
    <p:sldId id="428" r:id="rId25"/>
    <p:sldId id="427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発表" id="{E131405D-A511-264D-8F6E-277CADD6C6B0}">
          <p14:sldIdLst>
            <p14:sldId id="397"/>
            <p14:sldId id="396"/>
            <p14:sldId id="395"/>
            <p14:sldId id="398"/>
            <p14:sldId id="399"/>
            <p14:sldId id="403"/>
            <p14:sldId id="421"/>
            <p14:sldId id="412"/>
            <p14:sldId id="422"/>
            <p14:sldId id="400"/>
            <p14:sldId id="423"/>
            <p14:sldId id="415"/>
            <p14:sldId id="411"/>
            <p14:sldId id="414"/>
            <p14:sldId id="409"/>
            <p14:sldId id="419"/>
            <p14:sldId id="406"/>
            <p14:sldId id="420"/>
            <p14:sldId id="424"/>
            <p14:sldId id="408"/>
            <p14:sldId id="425"/>
            <p14:sldId id="426"/>
            <p14:sldId id="401"/>
            <p14:sldId id="428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pos="26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4840"/>
    <a:srgbClr val="F2B7B4"/>
    <a:srgbClr val="E9807A"/>
    <a:srgbClr val="FFCDA5"/>
    <a:srgbClr val="FE9E50"/>
    <a:srgbClr val="FA6F00"/>
    <a:srgbClr val="FFCA58"/>
    <a:srgbClr val="A77200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1592" y="176"/>
      </p:cViewPr>
      <p:guideLst>
        <p:guide pos="26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/>
      <dgm:spPr/>
      <dgm:t>
        <a:bodyPr/>
        <a:lstStyle/>
        <a:p>
          <a:r>
            <a:rPr kumimoji="1" lang="ja-JP" altLang="en-US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/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endParaRPr kumimoji="1" lang="ja-JP" altLang="en-US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ja-JP" altLang="en-US"/>
            <a:t>川柳を生成する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 custT="1"/>
      <dgm:spPr/>
      <dgm:t>
        <a:bodyPr/>
        <a:lstStyle/>
        <a:p>
          <a:r>
            <a:rPr kumimoji="1" lang="ja-JP" altLang="en-US" sz="2000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>
        <a:solidFill>
          <a:schemeClr val="accent1"/>
        </a:solidFill>
      </dgm:spPr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 custT="1"/>
      <dgm:spPr>
        <a:solidFill>
          <a:schemeClr val="accent4"/>
        </a:solidFill>
      </dgm:spPr>
      <dgm:t>
        <a:bodyPr/>
        <a:lstStyle/>
        <a:p>
          <a:r>
            <a:rPr kumimoji="1" lang="en-US" altLang="ja-JP" sz="2000" dirty="0"/>
            <a:t>575</a:t>
          </a:r>
          <a:endParaRPr kumimoji="1" lang="ja-JP" altLang="en-US" sz="2600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r>
            <a:rPr kumimoji="1" lang="ja-JP" altLang="en-US"/>
            <a:t>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 custT="1"/>
      <dgm:spPr>
        <a:solidFill>
          <a:schemeClr val="accent4"/>
        </a:solidFill>
      </dgm:spPr>
      <dgm:t>
        <a:bodyPr/>
        <a:lstStyle/>
        <a:p>
          <a:r>
            <a:rPr kumimoji="1" lang="ja-JP" altLang="en-US" sz="2000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>
        <a:solidFill>
          <a:schemeClr val="accent1"/>
        </a:solidFill>
      </dgm:spPr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 custT="1"/>
      <dgm:spPr/>
      <dgm:t>
        <a:bodyPr/>
        <a:lstStyle/>
        <a:p>
          <a:r>
            <a:rPr kumimoji="1" lang="en-US" altLang="ja-JP" sz="2000" dirty="0"/>
            <a:t>575</a:t>
          </a:r>
          <a:endParaRPr kumimoji="1" lang="ja-JP" altLang="en-US" sz="2600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r>
            <a:rPr kumimoji="1" lang="ja-JP" altLang="en-US"/>
            <a:t>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0426FE-7826-9943-A5DF-27F4EEA01D8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1DEA4B89-8DA3-164F-8278-A0AD0EC1488D}">
      <dgm:prSet phldrT="[テキスト]" custT="1"/>
      <dgm:spPr/>
      <dgm:t>
        <a:bodyPr/>
        <a:lstStyle/>
        <a:p>
          <a:pPr>
            <a:lnSpc>
              <a:spcPct val="70000"/>
            </a:lnSpc>
          </a:pPr>
          <a:r>
            <a:rPr kumimoji="1" lang="ja-JP" altLang="en-US" sz="1600"/>
            <a:t>トリガーメッセージ</a:t>
          </a:r>
        </a:p>
      </dgm:t>
    </dgm:pt>
    <dgm:pt modelId="{8BB8F7DB-C719-5449-A3BE-FC2BF1B0CDA0}" type="par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47202B17-9CFF-684B-9C87-158E4D7503FD}" type="sib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B8C99D57-C39D-2543-96C3-A8BB7DA829ED}">
      <dgm:prSet phldrT="[テキスト]" custT="1"/>
      <dgm:spPr/>
      <dgm:t>
        <a:bodyPr/>
        <a:lstStyle/>
        <a:p>
          <a:pPr>
            <a:lnSpc>
              <a:spcPct val="70000"/>
            </a:lnSpc>
          </a:pPr>
          <a:r>
            <a:rPr kumimoji="1" lang="ja-JP" altLang="en-US" sz="1600"/>
            <a:t>ターゲット文取得</a:t>
          </a:r>
          <a:endParaRPr kumimoji="1" lang="en-US" altLang="ja-JP" sz="1600" dirty="0"/>
        </a:p>
      </dgm:t>
    </dgm:pt>
    <dgm:pt modelId="{E23854F3-B1DD-BA4F-B75C-28604DCACE75}" type="par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3DF19AC0-BC61-3A46-BF56-14CCD350AB93}" type="sib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7DA16A4B-F308-F84B-960A-2877D534A042}">
      <dgm:prSet phldrT="[テキスト]" custT="1"/>
      <dgm:spPr/>
      <dgm:t>
        <a:bodyPr/>
        <a:lstStyle/>
        <a:p>
          <a:pPr>
            <a:lnSpc>
              <a:spcPct val="70000"/>
            </a:lnSpc>
          </a:pPr>
          <a:r>
            <a:rPr kumimoji="1" lang="ja-JP" altLang="en-US" sz="1600"/>
            <a:t>テキスト　前処理</a:t>
          </a:r>
        </a:p>
      </dgm:t>
    </dgm:pt>
    <dgm:pt modelId="{2AA84EFD-3E3B-3446-9A05-994421241653}" type="sibTrans" cxnId="{1FF373E3-514F-794E-97B7-200C6B2A19B6}">
      <dgm:prSet/>
      <dgm:spPr/>
      <dgm:t>
        <a:bodyPr/>
        <a:lstStyle/>
        <a:p>
          <a:endParaRPr kumimoji="1" lang="ja-JP" altLang="en-US"/>
        </a:p>
      </dgm:t>
    </dgm:pt>
    <dgm:pt modelId="{B4DAFF3B-B229-FB46-9364-B241042D1198}" type="parTrans" cxnId="{1FF373E3-514F-794E-97B7-200C6B2A19B6}">
      <dgm:prSet/>
      <dgm:spPr/>
      <dgm:t>
        <a:bodyPr/>
        <a:lstStyle/>
        <a:p>
          <a:endParaRPr kumimoji="1" lang="ja-JP" altLang="en-US"/>
        </a:p>
      </dgm:t>
    </dgm:pt>
    <dgm:pt modelId="{DBDDFCA5-9A92-9A45-8DCE-4E02B64EB452}" type="pres">
      <dgm:prSet presAssocID="{EA0426FE-7826-9943-A5DF-27F4EEA01D81}" presName="Name0" presStyleCnt="0">
        <dgm:presLayoutVars>
          <dgm:dir/>
          <dgm:animLvl val="lvl"/>
          <dgm:resizeHandles val="exact"/>
        </dgm:presLayoutVars>
      </dgm:prSet>
      <dgm:spPr/>
    </dgm:pt>
    <dgm:pt modelId="{38B97EF6-D220-3949-A699-E3EE431BC583}" type="pres">
      <dgm:prSet presAssocID="{1DEA4B89-8DA3-164F-8278-A0AD0EC1488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7E7613F-041A-5647-ABF8-AD6A502B7E5E}" type="pres">
      <dgm:prSet presAssocID="{47202B17-9CFF-684B-9C87-158E4D7503FD}" presName="parTxOnlySpace" presStyleCnt="0"/>
      <dgm:spPr/>
    </dgm:pt>
    <dgm:pt modelId="{7890EDB0-192A-C441-8059-4C4130FC336B}" type="pres">
      <dgm:prSet presAssocID="{B8C99D57-C39D-2543-96C3-A8BB7DA829E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8AE9494-D7FB-C640-815A-0110568A1FB2}" type="pres">
      <dgm:prSet presAssocID="{3DF19AC0-BC61-3A46-BF56-14CCD350AB93}" presName="parTxOnlySpace" presStyleCnt="0"/>
      <dgm:spPr/>
    </dgm:pt>
    <dgm:pt modelId="{63EABD75-EAC8-634C-A7BA-04270D2252E0}" type="pres">
      <dgm:prSet presAssocID="{7DA16A4B-F308-F84B-960A-2877D534A04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992711A-6AC8-3F48-9AF4-28170C0BEA64}" type="presOf" srcId="{EA0426FE-7826-9943-A5DF-27F4EEA01D81}" destId="{DBDDFCA5-9A92-9A45-8DCE-4E02B64EB452}" srcOrd="0" destOrd="0" presId="urn:microsoft.com/office/officeart/2005/8/layout/chevron1"/>
    <dgm:cxn modelId="{8FE59236-9B3C-D747-B6A7-E4C9552B5ABE}" srcId="{EA0426FE-7826-9943-A5DF-27F4EEA01D81}" destId="{1DEA4B89-8DA3-164F-8278-A0AD0EC1488D}" srcOrd="0" destOrd="0" parTransId="{8BB8F7DB-C719-5449-A3BE-FC2BF1B0CDA0}" sibTransId="{47202B17-9CFF-684B-9C87-158E4D7503FD}"/>
    <dgm:cxn modelId="{16E2DA4C-26FE-7441-A249-8E756FFC09E1}" srcId="{EA0426FE-7826-9943-A5DF-27F4EEA01D81}" destId="{B8C99D57-C39D-2543-96C3-A8BB7DA829ED}" srcOrd="1" destOrd="0" parTransId="{E23854F3-B1DD-BA4F-B75C-28604DCACE75}" sibTransId="{3DF19AC0-BC61-3A46-BF56-14CCD350AB93}"/>
    <dgm:cxn modelId="{1B409958-042E-544F-8B6C-339D751D9C90}" type="presOf" srcId="{7DA16A4B-F308-F84B-960A-2877D534A042}" destId="{63EABD75-EAC8-634C-A7BA-04270D2252E0}" srcOrd="0" destOrd="0" presId="urn:microsoft.com/office/officeart/2005/8/layout/chevron1"/>
    <dgm:cxn modelId="{A6DE05D8-9E0D-644B-A523-1CDEFC1825E6}" type="presOf" srcId="{B8C99D57-C39D-2543-96C3-A8BB7DA829ED}" destId="{7890EDB0-192A-C441-8059-4C4130FC336B}" srcOrd="0" destOrd="0" presId="urn:microsoft.com/office/officeart/2005/8/layout/chevron1"/>
    <dgm:cxn modelId="{21CAB8DC-DA8A-9B46-AAF7-E172DB3EB1AE}" type="presOf" srcId="{1DEA4B89-8DA3-164F-8278-A0AD0EC1488D}" destId="{38B97EF6-D220-3949-A699-E3EE431BC583}" srcOrd="0" destOrd="0" presId="urn:microsoft.com/office/officeart/2005/8/layout/chevron1"/>
    <dgm:cxn modelId="{1FF373E3-514F-794E-97B7-200C6B2A19B6}" srcId="{EA0426FE-7826-9943-A5DF-27F4EEA01D81}" destId="{7DA16A4B-F308-F84B-960A-2877D534A042}" srcOrd="2" destOrd="0" parTransId="{B4DAFF3B-B229-FB46-9364-B241042D1198}" sibTransId="{2AA84EFD-3E3B-3446-9A05-994421241653}"/>
    <dgm:cxn modelId="{CBC2160D-098F-4F44-9E33-D2BA990175B5}" type="presParOf" srcId="{DBDDFCA5-9A92-9A45-8DCE-4E02B64EB452}" destId="{38B97EF6-D220-3949-A699-E3EE431BC583}" srcOrd="0" destOrd="0" presId="urn:microsoft.com/office/officeart/2005/8/layout/chevron1"/>
    <dgm:cxn modelId="{8C350CFD-FD4E-2E49-A4B7-B0006A669EEC}" type="presParOf" srcId="{DBDDFCA5-9A92-9A45-8DCE-4E02B64EB452}" destId="{87E7613F-041A-5647-ABF8-AD6A502B7E5E}" srcOrd="1" destOrd="0" presId="urn:microsoft.com/office/officeart/2005/8/layout/chevron1"/>
    <dgm:cxn modelId="{813306C5-0355-FE43-A0C2-9C9BFF8E16E6}" type="presParOf" srcId="{DBDDFCA5-9A92-9A45-8DCE-4E02B64EB452}" destId="{7890EDB0-192A-C441-8059-4C4130FC336B}" srcOrd="2" destOrd="0" presId="urn:microsoft.com/office/officeart/2005/8/layout/chevron1"/>
    <dgm:cxn modelId="{3DB93442-1FA4-6943-BABB-56A791E60CF0}" type="presParOf" srcId="{DBDDFCA5-9A92-9A45-8DCE-4E02B64EB452}" destId="{98AE9494-D7FB-C640-815A-0110568A1FB2}" srcOrd="3" destOrd="0" presId="urn:microsoft.com/office/officeart/2005/8/layout/chevron1"/>
    <dgm:cxn modelId="{E2C533D6-639C-1644-8AEC-73B595B63A31}" type="presParOf" srcId="{DBDDFCA5-9A92-9A45-8DCE-4E02B64EB452}" destId="{63EABD75-EAC8-634C-A7BA-04270D2252E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0426FE-7826-9943-A5DF-27F4EEA01D8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1DEA4B89-8DA3-164F-8278-A0AD0EC1488D}">
      <dgm:prSet phldrT="[テキスト]"/>
      <dgm:spPr/>
      <dgm:t>
        <a:bodyPr/>
        <a:lstStyle/>
        <a:p>
          <a:pPr>
            <a:lnSpc>
              <a:spcPct val="70000"/>
            </a:lnSpc>
          </a:pPr>
          <a:r>
            <a:rPr kumimoji="1" lang="en-US" altLang="ja-JP" dirty="0"/>
            <a:t>575</a:t>
          </a:r>
          <a:r>
            <a:rPr kumimoji="1" lang="ja-JP" altLang="en-US"/>
            <a:t>を</a:t>
          </a:r>
          <a:r>
            <a:rPr kumimoji="1" lang="en-US" altLang="ja-JP" dirty="0"/>
            <a:t>    </a:t>
          </a:r>
          <a:r>
            <a:rPr kumimoji="1" lang="ja-JP" altLang="en-US"/>
            <a:t>受け取る</a:t>
          </a:r>
        </a:p>
      </dgm:t>
    </dgm:pt>
    <dgm:pt modelId="{8BB8F7DB-C719-5449-A3BE-FC2BF1B0CDA0}" type="par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47202B17-9CFF-684B-9C87-158E4D7503FD}" type="sib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B8C99D57-C39D-2543-96C3-A8BB7DA829ED}">
      <dgm:prSet phldrT="[テキスト]"/>
      <dgm:spPr/>
      <dgm:t>
        <a:bodyPr/>
        <a:lstStyle/>
        <a:p>
          <a:pPr>
            <a:lnSpc>
              <a:spcPct val="70000"/>
            </a:lnSpc>
          </a:pPr>
          <a:r>
            <a:rPr kumimoji="1" lang="en-US" altLang="ja-JP" dirty="0"/>
            <a:t>575</a:t>
          </a:r>
          <a:r>
            <a:rPr kumimoji="1" lang="ja-JP" altLang="en-US"/>
            <a:t>を</a:t>
          </a:r>
          <a:r>
            <a:rPr kumimoji="1" lang="en-US" altLang="ja-JP" dirty="0"/>
            <a:t>     </a:t>
          </a:r>
          <a:r>
            <a:rPr kumimoji="1" lang="ja-JP" altLang="en-US"/>
            <a:t>投稿</a:t>
          </a:r>
          <a:endParaRPr kumimoji="1" lang="en-US" altLang="ja-JP" dirty="0"/>
        </a:p>
      </dgm:t>
    </dgm:pt>
    <dgm:pt modelId="{E23854F3-B1DD-BA4F-B75C-28604DCACE75}" type="par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3DF19AC0-BC61-3A46-BF56-14CCD350AB93}" type="sib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DBDDFCA5-9A92-9A45-8DCE-4E02B64EB452}" type="pres">
      <dgm:prSet presAssocID="{EA0426FE-7826-9943-A5DF-27F4EEA01D81}" presName="Name0" presStyleCnt="0">
        <dgm:presLayoutVars>
          <dgm:dir/>
          <dgm:animLvl val="lvl"/>
          <dgm:resizeHandles val="exact"/>
        </dgm:presLayoutVars>
      </dgm:prSet>
      <dgm:spPr/>
    </dgm:pt>
    <dgm:pt modelId="{38B97EF6-D220-3949-A699-E3EE431BC583}" type="pres">
      <dgm:prSet presAssocID="{1DEA4B89-8DA3-164F-8278-A0AD0EC1488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7E7613F-041A-5647-ABF8-AD6A502B7E5E}" type="pres">
      <dgm:prSet presAssocID="{47202B17-9CFF-684B-9C87-158E4D7503FD}" presName="parTxOnlySpace" presStyleCnt="0"/>
      <dgm:spPr/>
    </dgm:pt>
    <dgm:pt modelId="{7890EDB0-192A-C441-8059-4C4130FC336B}" type="pres">
      <dgm:prSet presAssocID="{B8C99D57-C39D-2543-96C3-A8BB7DA829ED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B992711A-6AC8-3F48-9AF4-28170C0BEA64}" type="presOf" srcId="{EA0426FE-7826-9943-A5DF-27F4EEA01D81}" destId="{DBDDFCA5-9A92-9A45-8DCE-4E02B64EB452}" srcOrd="0" destOrd="0" presId="urn:microsoft.com/office/officeart/2005/8/layout/chevron1"/>
    <dgm:cxn modelId="{8FE59236-9B3C-D747-B6A7-E4C9552B5ABE}" srcId="{EA0426FE-7826-9943-A5DF-27F4EEA01D81}" destId="{1DEA4B89-8DA3-164F-8278-A0AD0EC1488D}" srcOrd="0" destOrd="0" parTransId="{8BB8F7DB-C719-5449-A3BE-FC2BF1B0CDA0}" sibTransId="{47202B17-9CFF-684B-9C87-158E4D7503FD}"/>
    <dgm:cxn modelId="{16E2DA4C-26FE-7441-A249-8E756FFC09E1}" srcId="{EA0426FE-7826-9943-A5DF-27F4EEA01D81}" destId="{B8C99D57-C39D-2543-96C3-A8BB7DA829ED}" srcOrd="1" destOrd="0" parTransId="{E23854F3-B1DD-BA4F-B75C-28604DCACE75}" sibTransId="{3DF19AC0-BC61-3A46-BF56-14CCD350AB93}"/>
    <dgm:cxn modelId="{A6DE05D8-9E0D-644B-A523-1CDEFC1825E6}" type="presOf" srcId="{B8C99D57-C39D-2543-96C3-A8BB7DA829ED}" destId="{7890EDB0-192A-C441-8059-4C4130FC336B}" srcOrd="0" destOrd="0" presId="urn:microsoft.com/office/officeart/2005/8/layout/chevron1"/>
    <dgm:cxn modelId="{21CAB8DC-DA8A-9B46-AAF7-E172DB3EB1AE}" type="presOf" srcId="{1DEA4B89-8DA3-164F-8278-A0AD0EC1488D}" destId="{38B97EF6-D220-3949-A699-E3EE431BC583}" srcOrd="0" destOrd="0" presId="urn:microsoft.com/office/officeart/2005/8/layout/chevron1"/>
    <dgm:cxn modelId="{CBC2160D-098F-4F44-9E33-D2BA990175B5}" type="presParOf" srcId="{DBDDFCA5-9A92-9A45-8DCE-4E02B64EB452}" destId="{38B97EF6-D220-3949-A699-E3EE431BC583}" srcOrd="0" destOrd="0" presId="urn:microsoft.com/office/officeart/2005/8/layout/chevron1"/>
    <dgm:cxn modelId="{8C350CFD-FD4E-2E49-A4B7-B0006A669EEC}" type="presParOf" srcId="{DBDDFCA5-9A92-9A45-8DCE-4E02B64EB452}" destId="{87E7613F-041A-5647-ABF8-AD6A502B7E5E}" srcOrd="1" destOrd="0" presId="urn:microsoft.com/office/officeart/2005/8/layout/chevron1"/>
    <dgm:cxn modelId="{813306C5-0355-FE43-A0C2-9C9BFF8E16E6}" type="presParOf" srcId="{DBDDFCA5-9A92-9A45-8DCE-4E02B64EB452}" destId="{7890EDB0-192A-C441-8059-4C4130FC336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 custT="1"/>
      <dgm:spPr>
        <a:solidFill>
          <a:schemeClr val="accent4"/>
        </a:solidFill>
      </dgm:spPr>
      <dgm:t>
        <a:bodyPr/>
        <a:lstStyle/>
        <a:p>
          <a:r>
            <a:rPr kumimoji="1" lang="ja-JP" altLang="en-US" sz="2000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>
        <a:solidFill>
          <a:schemeClr val="accent1"/>
        </a:solidFill>
      </dgm:spPr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 custT="1"/>
      <dgm:spPr/>
      <dgm:t>
        <a:bodyPr/>
        <a:lstStyle/>
        <a:p>
          <a:r>
            <a:rPr kumimoji="1" lang="en-US" altLang="ja-JP" sz="2000" dirty="0"/>
            <a:t>575</a:t>
          </a:r>
          <a:endParaRPr kumimoji="1" lang="ja-JP" altLang="en-US" sz="2600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r>
            <a:rPr kumimoji="1" lang="ja-JP" altLang="en-US"/>
            <a:t>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 custT="1"/>
      <dgm:spPr/>
      <dgm:t>
        <a:bodyPr/>
        <a:lstStyle/>
        <a:p>
          <a:r>
            <a:rPr kumimoji="1" lang="ja-JP" altLang="en-US" sz="2000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 custT="1"/>
      <dgm:spPr/>
      <dgm:t>
        <a:bodyPr/>
        <a:lstStyle/>
        <a:p>
          <a:r>
            <a:rPr kumimoji="1" lang="en-US" altLang="ja-JP" sz="2000" dirty="0"/>
            <a:t>575</a:t>
          </a:r>
          <a:endParaRPr kumimoji="1" lang="ja-JP" altLang="en-US" sz="2600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r>
            <a:rPr kumimoji="1" lang="ja-JP" altLang="en-US"/>
            <a:t>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0426FE-7826-9943-A5DF-27F4EEA01D8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</dgm:pt>
    <dgm:pt modelId="{1DEA4B89-8DA3-164F-8278-A0AD0EC1488D}">
      <dgm:prSet phldrT="[テキスト]"/>
      <dgm:spPr/>
      <dgm:t>
        <a:bodyPr/>
        <a:lstStyle/>
        <a:p>
          <a:r>
            <a:rPr kumimoji="1" lang="ja-JP" altLang="en-US"/>
            <a:t>形態素解析</a:t>
          </a:r>
          <a:r>
            <a:rPr kumimoji="1" lang="en-US" altLang="ja-JP" dirty="0"/>
            <a:t> </a:t>
          </a:r>
          <a:r>
            <a:rPr kumimoji="1" lang="en-US" altLang="ja-JP" dirty="0" err="1"/>
            <a:t>Sudachi</a:t>
          </a:r>
          <a:endParaRPr kumimoji="1" lang="ja-JP" altLang="en-US"/>
        </a:p>
      </dgm:t>
    </dgm:pt>
    <dgm:pt modelId="{8BB8F7DB-C719-5449-A3BE-FC2BF1B0CDA0}" type="par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47202B17-9CFF-684B-9C87-158E4D7503FD}" type="sibTrans" cxnId="{8FE59236-9B3C-D747-B6A7-E4C9552B5ABE}">
      <dgm:prSet/>
      <dgm:spPr/>
      <dgm:t>
        <a:bodyPr/>
        <a:lstStyle/>
        <a:p>
          <a:endParaRPr kumimoji="1" lang="ja-JP" altLang="en-US"/>
        </a:p>
      </dgm:t>
    </dgm:pt>
    <dgm:pt modelId="{B8C99D57-C39D-2543-96C3-A8BB7DA829ED}">
      <dgm:prSet phldrT="[テキスト]"/>
      <dgm:spPr/>
      <dgm:t>
        <a:bodyPr/>
        <a:lstStyle/>
        <a:p>
          <a:r>
            <a:rPr kumimoji="1" lang="en-US" altLang="ja-JP" dirty="0"/>
            <a:t>Word2Vec</a:t>
          </a:r>
        </a:p>
      </dgm:t>
    </dgm:pt>
    <dgm:pt modelId="{E23854F3-B1DD-BA4F-B75C-28604DCACE75}" type="par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3DF19AC0-BC61-3A46-BF56-14CCD350AB93}" type="sibTrans" cxnId="{16E2DA4C-26FE-7441-A249-8E756FFC09E1}">
      <dgm:prSet/>
      <dgm:spPr/>
      <dgm:t>
        <a:bodyPr/>
        <a:lstStyle/>
        <a:p>
          <a:endParaRPr kumimoji="1" lang="ja-JP" altLang="en-US"/>
        </a:p>
      </dgm:t>
    </dgm:pt>
    <dgm:pt modelId="{7DA16A4B-F308-F84B-960A-2877D534A042}">
      <dgm:prSet phldrT="[テキスト]"/>
      <dgm:spPr/>
      <dgm:t>
        <a:bodyPr/>
        <a:lstStyle/>
        <a:p>
          <a:r>
            <a:rPr kumimoji="1" lang="ja-JP" altLang="en-US"/>
            <a:t>要約アルゴリズム</a:t>
          </a:r>
          <a:r>
            <a:rPr kumimoji="1" lang="en-US" altLang="ja-JP" dirty="0"/>
            <a:t> </a:t>
          </a:r>
          <a:r>
            <a:rPr kumimoji="1" lang="en-US" altLang="ja-JP" dirty="0" err="1"/>
            <a:t>TextRank</a:t>
          </a:r>
          <a:endParaRPr kumimoji="1" lang="ja-JP" altLang="en-US"/>
        </a:p>
      </dgm:t>
    </dgm:pt>
    <dgm:pt modelId="{B4DAFF3B-B229-FB46-9364-B241042D1198}" type="parTrans" cxnId="{1FF373E3-514F-794E-97B7-200C6B2A19B6}">
      <dgm:prSet/>
      <dgm:spPr/>
      <dgm:t>
        <a:bodyPr/>
        <a:lstStyle/>
        <a:p>
          <a:endParaRPr kumimoji="1" lang="ja-JP" altLang="en-US"/>
        </a:p>
      </dgm:t>
    </dgm:pt>
    <dgm:pt modelId="{2AA84EFD-3E3B-3446-9A05-994421241653}" type="sibTrans" cxnId="{1FF373E3-514F-794E-97B7-200C6B2A19B6}">
      <dgm:prSet/>
      <dgm:spPr/>
      <dgm:t>
        <a:bodyPr/>
        <a:lstStyle/>
        <a:p>
          <a:endParaRPr kumimoji="1" lang="ja-JP" altLang="en-US"/>
        </a:p>
      </dgm:t>
    </dgm:pt>
    <dgm:pt modelId="{699C45D3-001D-EE48-8C57-962FDA6FC74A}" type="pres">
      <dgm:prSet presAssocID="{EA0426FE-7826-9943-A5DF-27F4EEA01D81}" presName="Name0" presStyleCnt="0">
        <dgm:presLayoutVars>
          <dgm:chMax val="7"/>
          <dgm:chPref val="7"/>
          <dgm:dir/>
        </dgm:presLayoutVars>
      </dgm:prSet>
      <dgm:spPr/>
    </dgm:pt>
    <dgm:pt modelId="{BBB88FB1-BF31-0D4C-AD78-EA7A7F1967C7}" type="pres">
      <dgm:prSet presAssocID="{EA0426FE-7826-9943-A5DF-27F4EEA01D81}" presName="Name1" presStyleCnt="0"/>
      <dgm:spPr/>
    </dgm:pt>
    <dgm:pt modelId="{CF1DE5D9-D49F-784E-A56E-D610CC13AAED}" type="pres">
      <dgm:prSet presAssocID="{EA0426FE-7826-9943-A5DF-27F4EEA01D81}" presName="cycle" presStyleCnt="0"/>
      <dgm:spPr/>
    </dgm:pt>
    <dgm:pt modelId="{D03435A2-9F21-D748-B001-3F53FCBDAD4F}" type="pres">
      <dgm:prSet presAssocID="{EA0426FE-7826-9943-A5DF-27F4EEA01D81}" presName="srcNode" presStyleLbl="node1" presStyleIdx="0" presStyleCnt="3"/>
      <dgm:spPr/>
    </dgm:pt>
    <dgm:pt modelId="{A1E160D0-F613-0141-99E6-29A23E15707B}" type="pres">
      <dgm:prSet presAssocID="{EA0426FE-7826-9943-A5DF-27F4EEA01D81}" presName="conn" presStyleLbl="parChTrans1D2" presStyleIdx="0" presStyleCnt="1"/>
      <dgm:spPr/>
    </dgm:pt>
    <dgm:pt modelId="{6F677316-ADBA-4F40-9901-DB1931BC7ED0}" type="pres">
      <dgm:prSet presAssocID="{EA0426FE-7826-9943-A5DF-27F4EEA01D81}" presName="extraNode" presStyleLbl="node1" presStyleIdx="0" presStyleCnt="3"/>
      <dgm:spPr/>
    </dgm:pt>
    <dgm:pt modelId="{64A6BB07-186F-D74B-A208-59B642801FDA}" type="pres">
      <dgm:prSet presAssocID="{EA0426FE-7826-9943-A5DF-27F4EEA01D81}" presName="dstNode" presStyleLbl="node1" presStyleIdx="0" presStyleCnt="3"/>
      <dgm:spPr/>
    </dgm:pt>
    <dgm:pt modelId="{BFB6BED8-9F1F-9D49-B2AF-3EB386F5003E}" type="pres">
      <dgm:prSet presAssocID="{1DEA4B89-8DA3-164F-8278-A0AD0EC1488D}" presName="text_1" presStyleLbl="node1" presStyleIdx="0" presStyleCnt="3">
        <dgm:presLayoutVars>
          <dgm:bulletEnabled val="1"/>
        </dgm:presLayoutVars>
      </dgm:prSet>
      <dgm:spPr/>
    </dgm:pt>
    <dgm:pt modelId="{D331B7C0-EFF3-E842-929F-786547A78621}" type="pres">
      <dgm:prSet presAssocID="{1DEA4B89-8DA3-164F-8278-A0AD0EC1488D}" presName="accent_1" presStyleCnt="0"/>
      <dgm:spPr/>
    </dgm:pt>
    <dgm:pt modelId="{9FED6FC5-A22D-FE47-A54B-5DB6516170F7}" type="pres">
      <dgm:prSet presAssocID="{1DEA4B89-8DA3-164F-8278-A0AD0EC1488D}" presName="accentRepeatNode" presStyleLbl="solidFgAcc1" presStyleIdx="0" presStyleCnt="3"/>
      <dgm:spPr/>
    </dgm:pt>
    <dgm:pt modelId="{EDA68B5B-FE83-8A4D-ADA1-308C7A2D25EB}" type="pres">
      <dgm:prSet presAssocID="{B8C99D57-C39D-2543-96C3-A8BB7DA829ED}" presName="text_2" presStyleLbl="node1" presStyleIdx="1" presStyleCnt="3">
        <dgm:presLayoutVars>
          <dgm:bulletEnabled val="1"/>
        </dgm:presLayoutVars>
      </dgm:prSet>
      <dgm:spPr/>
    </dgm:pt>
    <dgm:pt modelId="{F914249B-031E-7E4B-8EF7-FC4E3E27636A}" type="pres">
      <dgm:prSet presAssocID="{B8C99D57-C39D-2543-96C3-A8BB7DA829ED}" presName="accent_2" presStyleCnt="0"/>
      <dgm:spPr/>
    </dgm:pt>
    <dgm:pt modelId="{A0E49559-3E07-E24F-96B2-5BC1557FE395}" type="pres">
      <dgm:prSet presAssocID="{B8C99D57-C39D-2543-96C3-A8BB7DA829ED}" presName="accentRepeatNode" presStyleLbl="solidFgAcc1" presStyleIdx="1" presStyleCnt="3"/>
      <dgm:spPr/>
    </dgm:pt>
    <dgm:pt modelId="{FB31B2BC-88F8-8A49-835C-D0C689521EB2}" type="pres">
      <dgm:prSet presAssocID="{7DA16A4B-F308-F84B-960A-2877D534A042}" presName="text_3" presStyleLbl="node1" presStyleIdx="2" presStyleCnt="3">
        <dgm:presLayoutVars>
          <dgm:bulletEnabled val="1"/>
        </dgm:presLayoutVars>
      </dgm:prSet>
      <dgm:spPr/>
    </dgm:pt>
    <dgm:pt modelId="{123D977B-9AF0-8A4E-87D1-68739DFB366D}" type="pres">
      <dgm:prSet presAssocID="{7DA16A4B-F308-F84B-960A-2877D534A042}" presName="accent_3" presStyleCnt="0"/>
      <dgm:spPr/>
    </dgm:pt>
    <dgm:pt modelId="{8275C626-08FE-164D-A26F-EA3FC234C4CC}" type="pres">
      <dgm:prSet presAssocID="{7DA16A4B-F308-F84B-960A-2877D534A042}" presName="accentRepeatNode" presStyleLbl="solidFgAcc1" presStyleIdx="2" presStyleCnt="3"/>
      <dgm:spPr/>
    </dgm:pt>
  </dgm:ptLst>
  <dgm:cxnLst>
    <dgm:cxn modelId="{8FE59236-9B3C-D747-B6A7-E4C9552B5ABE}" srcId="{EA0426FE-7826-9943-A5DF-27F4EEA01D81}" destId="{1DEA4B89-8DA3-164F-8278-A0AD0EC1488D}" srcOrd="0" destOrd="0" parTransId="{8BB8F7DB-C719-5449-A3BE-FC2BF1B0CDA0}" sibTransId="{47202B17-9CFF-684B-9C87-158E4D7503FD}"/>
    <dgm:cxn modelId="{16E2DA4C-26FE-7441-A249-8E756FFC09E1}" srcId="{EA0426FE-7826-9943-A5DF-27F4EEA01D81}" destId="{B8C99D57-C39D-2543-96C3-A8BB7DA829ED}" srcOrd="1" destOrd="0" parTransId="{E23854F3-B1DD-BA4F-B75C-28604DCACE75}" sibTransId="{3DF19AC0-BC61-3A46-BF56-14CCD350AB93}"/>
    <dgm:cxn modelId="{B71C487E-9B9E-4D47-81C7-6C8576FD4F9F}" type="presOf" srcId="{EA0426FE-7826-9943-A5DF-27F4EEA01D81}" destId="{699C45D3-001D-EE48-8C57-962FDA6FC74A}" srcOrd="0" destOrd="0" presId="urn:microsoft.com/office/officeart/2008/layout/VerticalCurvedList"/>
    <dgm:cxn modelId="{8324F784-BA22-4741-8834-20825C62EDBF}" type="presOf" srcId="{7DA16A4B-F308-F84B-960A-2877D534A042}" destId="{FB31B2BC-88F8-8A49-835C-D0C689521EB2}" srcOrd="0" destOrd="0" presId="urn:microsoft.com/office/officeart/2008/layout/VerticalCurvedList"/>
    <dgm:cxn modelId="{753B89AE-6FBE-3348-BA72-28F8163EF842}" type="presOf" srcId="{47202B17-9CFF-684B-9C87-158E4D7503FD}" destId="{A1E160D0-F613-0141-99E6-29A23E15707B}" srcOrd="0" destOrd="0" presId="urn:microsoft.com/office/officeart/2008/layout/VerticalCurvedList"/>
    <dgm:cxn modelId="{4D963EBB-FCC4-CB4A-9D51-79C876F92A89}" type="presOf" srcId="{1DEA4B89-8DA3-164F-8278-A0AD0EC1488D}" destId="{BFB6BED8-9F1F-9D49-B2AF-3EB386F5003E}" srcOrd="0" destOrd="0" presId="urn:microsoft.com/office/officeart/2008/layout/VerticalCurvedList"/>
    <dgm:cxn modelId="{EC0235D0-47EF-6045-9662-8C04AEE97941}" type="presOf" srcId="{B8C99D57-C39D-2543-96C3-A8BB7DA829ED}" destId="{EDA68B5B-FE83-8A4D-ADA1-308C7A2D25EB}" srcOrd="0" destOrd="0" presId="urn:microsoft.com/office/officeart/2008/layout/VerticalCurvedList"/>
    <dgm:cxn modelId="{1FF373E3-514F-794E-97B7-200C6B2A19B6}" srcId="{EA0426FE-7826-9943-A5DF-27F4EEA01D81}" destId="{7DA16A4B-F308-F84B-960A-2877D534A042}" srcOrd="2" destOrd="0" parTransId="{B4DAFF3B-B229-FB46-9364-B241042D1198}" sibTransId="{2AA84EFD-3E3B-3446-9A05-994421241653}"/>
    <dgm:cxn modelId="{53D5BBE0-5B2C-094E-B651-BB7DD93031CA}" type="presParOf" srcId="{699C45D3-001D-EE48-8C57-962FDA6FC74A}" destId="{BBB88FB1-BF31-0D4C-AD78-EA7A7F1967C7}" srcOrd="0" destOrd="0" presId="urn:microsoft.com/office/officeart/2008/layout/VerticalCurvedList"/>
    <dgm:cxn modelId="{39751938-4444-B54A-A074-FDDE31AABC8C}" type="presParOf" srcId="{BBB88FB1-BF31-0D4C-AD78-EA7A7F1967C7}" destId="{CF1DE5D9-D49F-784E-A56E-D610CC13AAED}" srcOrd="0" destOrd="0" presId="urn:microsoft.com/office/officeart/2008/layout/VerticalCurvedList"/>
    <dgm:cxn modelId="{AF0AA1BA-D005-6342-93A1-97EB32A8882D}" type="presParOf" srcId="{CF1DE5D9-D49F-784E-A56E-D610CC13AAED}" destId="{D03435A2-9F21-D748-B001-3F53FCBDAD4F}" srcOrd="0" destOrd="0" presId="urn:microsoft.com/office/officeart/2008/layout/VerticalCurvedList"/>
    <dgm:cxn modelId="{7628A84B-EF0F-DA47-89BE-446180B83B22}" type="presParOf" srcId="{CF1DE5D9-D49F-784E-A56E-D610CC13AAED}" destId="{A1E160D0-F613-0141-99E6-29A23E15707B}" srcOrd="1" destOrd="0" presId="urn:microsoft.com/office/officeart/2008/layout/VerticalCurvedList"/>
    <dgm:cxn modelId="{1C5F2430-894D-E947-8092-9F99ED9CF29C}" type="presParOf" srcId="{CF1DE5D9-D49F-784E-A56E-D610CC13AAED}" destId="{6F677316-ADBA-4F40-9901-DB1931BC7ED0}" srcOrd="2" destOrd="0" presId="urn:microsoft.com/office/officeart/2008/layout/VerticalCurvedList"/>
    <dgm:cxn modelId="{10812B10-E92A-F243-83AE-EC42EFD48BAF}" type="presParOf" srcId="{CF1DE5D9-D49F-784E-A56E-D610CC13AAED}" destId="{64A6BB07-186F-D74B-A208-59B642801FDA}" srcOrd="3" destOrd="0" presId="urn:microsoft.com/office/officeart/2008/layout/VerticalCurvedList"/>
    <dgm:cxn modelId="{8EAE4FE2-ADE5-8849-99D3-4899A21EBC56}" type="presParOf" srcId="{BBB88FB1-BF31-0D4C-AD78-EA7A7F1967C7}" destId="{BFB6BED8-9F1F-9D49-B2AF-3EB386F5003E}" srcOrd="1" destOrd="0" presId="urn:microsoft.com/office/officeart/2008/layout/VerticalCurvedList"/>
    <dgm:cxn modelId="{DF38E8E9-F5EA-DB43-A74B-9F312C6DDA8E}" type="presParOf" srcId="{BBB88FB1-BF31-0D4C-AD78-EA7A7F1967C7}" destId="{D331B7C0-EFF3-E842-929F-786547A78621}" srcOrd="2" destOrd="0" presId="urn:microsoft.com/office/officeart/2008/layout/VerticalCurvedList"/>
    <dgm:cxn modelId="{2E0ADDC9-491C-6846-95FF-DB1B70B6DF56}" type="presParOf" srcId="{D331B7C0-EFF3-E842-929F-786547A78621}" destId="{9FED6FC5-A22D-FE47-A54B-5DB6516170F7}" srcOrd="0" destOrd="0" presId="urn:microsoft.com/office/officeart/2008/layout/VerticalCurvedList"/>
    <dgm:cxn modelId="{D5190BFB-BE79-9A4E-B2A1-6721ED339D84}" type="presParOf" srcId="{BBB88FB1-BF31-0D4C-AD78-EA7A7F1967C7}" destId="{EDA68B5B-FE83-8A4D-ADA1-308C7A2D25EB}" srcOrd="3" destOrd="0" presId="urn:microsoft.com/office/officeart/2008/layout/VerticalCurvedList"/>
    <dgm:cxn modelId="{A059E4E8-0FA6-EB41-90CB-C49D3F1A1BEB}" type="presParOf" srcId="{BBB88FB1-BF31-0D4C-AD78-EA7A7F1967C7}" destId="{F914249B-031E-7E4B-8EF7-FC4E3E27636A}" srcOrd="4" destOrd="0" presId="urn:microsoft.com/office/officeart/2008/layout/VerticalCurvedList"/>
    <dgm:cxn modelId="{27EA50B2-6F88-184F-A85C-BA9438F9418B}" type="presParOf" srcId="{F914249B-031E-7E4B-8EF7-FC4E3E27636A}" destId="{A0E49559-3E07-E24F-96B2-5BC1557FE395}" srcOrd="0" destOrd="0" presId="urn:microsoft.com/office/officeart/2008/layout/VerticalCurvedList"/>
    <dgm:cxn modelId="{E1FD9A96-4E09-3D4B-AAF2-3C4531B52F57}" type="presParOf" srcId="{BBB88FB1-BF31-0D4C-AD78-EA7A7F1967C7}" destId="{FB31B2BC-88F8-8A49-835C-D0C689521EB2}" srcOrd="5" destOrd="0" presId="urn:microsoft.com/office/officeart/2008/layout/VerticalCurvedList"/>
    <dgm:cxn modelId="{D2339FE5-E0C3-954C-AD34-222AD81F017E}" type="presParOf" srcId="{BBB88FB1-BF31-0D4C-AD78-EA7A7F1967C7}" destId="{123D977B-9AF0-8A4E-87D1-68739DFB366D}" srcOrd="6" destOrd="0" presId="urn:microsoft.com/office/officeart/2008/layout/VerticalCurvedList"/>
    <dgm:cxn modelId="{17B6487C-87C6-FD4B-8DAB-53A899E34DC5}" type="presParOf" srcId="{123D977B-9AF0-8A4E-87D1-68739DFB366D}" destId="{8275C626-08FE-164D-A26F-EA3FC234C4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27AC5C-405B-D24D-9404-DF301404752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8A97D0D-3730-7E4B-96A1-FE77E87922B9}">
      <dgm:prSet phldrT="[テキスト]" custT="1"/>
      <dgm:spPr/>
      <dgm:t>
        <a:bodyPr/>
        <a:lstStyle/>
        <a:p>
          <a:r>
            <a:rPr kumimoji="1" lang="ja-JP" altLang="en-US" sz="2000"/>
            <a:t>知話輪</a:t>
          </a:r>
        </a:p>
      </dgm:t>
    </dgm:pt>
    <dgm:pt modelId="{994EE17B-883D-F842-945A-8394CAEB7FD0}" type="par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A67A1325-82C8-D443-A505-44BDF3C656A8}" type="sibTrans" cxnId="{7450A6C9-2C3C-5147-9DB6-9D8C641FDDD2}">
      <dgm:prSet/>
      <dgm:spPr/>
      <dgm:t>
        <a:bodyPr/>
        <a:lstStyle/>
        <a:p>
          <a:endParaRPr kumimoji="1" lang="ja-JP" altLang="en-US"/>
        </a:p>
      </dgm:t>
    </dgm:pt>
    <dgm:pt modelId="{648A7BF8-1E4D-8044-8EFD-82FC0B165D59}">
      <dgm:prSet phldrT="[テキスト]"/>
      <dgm:spPr/>
      <dgm:t>
        <a:bodyPr/>
        <a:lstStyle/>
        <a:p>
          <a:r>
            <a:rPr kumimoji="1" lang="ja-JP" altLang="en-US"/>
            <a:t>知話輪との入出力を担当</a:t>
          </a:r>
        </a:p>
      </dgm:t>
    </dgm:pt>
    <dgm:pt modelId="{542BB579-190E-DF42-8E3C-FEDFBF2A0E6D}" type="par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493DB274-2CB5-A746-88DF-840021F0B311}" type="sibTrans" cxnId="{FFCFBE21-377E-9B4D-9B90-9A8E39DC35B9}">
      <dgm:prSet/>
      <dgm:spPr/>
      <dgm:t>
        <a:bodyPr/>
        <a:lstStyle/>
        <a:p>
          <a:endParaRPr kumimoji="1" lang="ja-JP" altLang="en-US"/>
        </a:p>
      </dgm:t>
    </dgm:pt>
    <dgm:pt modelId="{BF5FA687-CFDB-F04A-B606-3253A653EB3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ja-JP" altLang="en-US"/>
            <a:t>要約</a:t>
          </a:r>
        </a:p>
      </dgm:t>
    </dgm:pt>
    <dgm:pt modelId="{0712C054-FC15-D245-A068-459641A9E656}" type="par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65180560-08F8-E14D-9075-BE9A3B0B86F7}" type="sibTrans" cxnId="{0218EBC1-8D68-3647-81D4-62300E96E670}">
      <dgm:prSet/>
      <dgm:spPr/>
      <dgm:t>
        <a:bodyPr/>
        <a:lstStyle/>
        <a:p>
          <a:endParaRPr kumimoji="1" lang="ja-JP" altLang="en-US"/>
        </a:p>
      </dgm:t>
    </dgm:pt>
    <dgm:pt modelId="{95237FA8-9CB3-E945-A30B-0806A85269AA}">
      <dgm:prSet phldrT="[テキスト]"/>
      <dgm:spPr/>
      <dgm:t>
        <a:bodyPr/>
        <a:lstStyle/>
        <a:p>
          <a:r>
            <a:rPr kumimoji="1" lang="ja-JP" altLang="en-US"/>
            <a:t>メッセージから重要なキーワードを見つける</a:t>
          </a:r>
        </a:p>
      </dgm:t>
    </dgm:pt>
    <dgm:pt modelId="{D7773723-60B9-2244-883F-E299C78C3C47}" type="par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74F36CCD-2912-E541-A078-5999B722397B}" type="sibTrans" cxnId="{295DC65F-6489-A54E-8F24-DC11F539ACEF}">
      <dgm:prSet/>
      <dgm:spPr/>
      <dgm:t>
        <a:bodyPr/>
        <a:lstStyle/>
        <a:p>
          <a:endParaRPr kumimoji="1" lang="ja-JP" altLang="en-US"/>
        </a:p>
      </dgm:t>
    </dgm:pt>
    <dgm:pt modelId="{3B92F513-D0D1-B24D-9012-71BCF4E14CBA}">
      <dgm:prSet phldrT="[テキスト]" custT="1"/>
      <dgm:spPr/>
      <dgm:t>
        <a:bodyPr/>
        <a:lstStyle/>
        <a:p>
          <a:r>
            <a:rPr kumimoji="1" lang="en-US" altLang="ja-JP" sz="2000" dirty="0"/>
            <a:t>575</a:t>
          </a:r>
          <a:endParaRPr kumimoji="1" lang="ja-JP" altLang="en-US" sz="2600"/>
        </a:p>
      </dgm:t>
    </dgm:pt>
    <dgm:pt modelId="{A0D786D3-8986-4E4C-BB3E-3E794A7F77D9}" type="par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1412DC0F-5CD7-1E4B-AC1C-1A8462565D3C}" type="sibTrans" cxnId="{5B74FCAE-1B90-EC4B-87B3-D48009FA6BAF}">
      <dgm:prSet/>
      <dgm:spPr/>
      <dgm:t>
        <a:bodyPr/>
        <a:lstStyle/>
        <a:p>
          <a:endParaRPr kumimoji="1" lang="ja-JP" altLang="en-US"/>
        </a:p>
      </dgm:t>
    </dgm:pt>
    <dgm:pt modelId="{C37C6277-0DEF-574C-89D6-F43701E61948}">
      <dgm:prSet phldrT="[テキスト]"/>
      <dgm:spPr/>
      <dgm:t>
        <a:bodyPr/>
        <a:lstStyle/>
        <a:p>
          <a:r>
            <a:rPr kumimoji="1" lang="en-US" altLang="ja-JP" dirty="0"/>
            <a:t>575</a:t>
          </a:r>
          <a:r>
            <a:rPr kumimoji="1" lang="ja-JP" altLang="en-US"/>
            <a:t>を生成する</a:t>
          </a:r>
        </a:p>
      </dgm:t>
    </dgm:pt>
    <dgm:pt modelId="{F6A026FB-EC9C-EA41-9267-E01447A3BDAB}" type="par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E8373029-1721-3F48-A5F8-8E41EE3D10E9}" type="sibTrans" cxnId="{0B397840-3CFB-FE43-8BD5-CB6B5DE72F70}">
      <dgm:prSet/>
      <dgm:spPr/>
      <dgm:t>
        <a:bodyPr/>
        <a:lstStyle/>
        <a:p>
          <a:endParaRPr kumimoji="1" lang="ja-JP" altLang="en-US"/>
        </a:p>
      </dgm:t>
    </dgm:pt>
    <dgm:pt modelId="{2DCD3F46-003E-9D45-B5FA-E044FD62CED3}" type="pres">
      <dgm:prSet presAssocID="{D027AC5C-405B-D24D-9404-DF3014047521}" presName="linearFlow" presStyleCnt="0">
        <dgm:presLayoutVars>
          <dgm:dir/>
          <dgm:animLvl val="lvl"/>
          <dgm:resizeHandles val="exact"/>
        </dgm:presLayoutVars>
      </dgm:prSet>
      <dgm:spPr/>
    </dgm:pt>
    <dgm:pt modelId="{88F1837E-CEA1-8B48-BAE2-A0A7E575A643}" type="pres">
      <dgm:prSet presAssocID="{78A97D0D-3730-7E4B-96A1-FE77E87922B9}" presName="composite" presStyleCnt="0"/>
      <dgm:spPr/>
    </dgm:pt>
    <dgm:pt modelId="{B2F232D7-007D-C043-B7C5-756C0E942E10}" type="pres">
      <dgm:prSet presAssocID="{78A97D0D-3730-7E4B-96A1-FE77E87922B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51F7B2-089C-4542-8155-CFF1E39E4A94}" type="pres">
      <dgm:prSet presAssocID="{78A97D0D-3730-7E4B-96A1-FE77E87922B9}" presName="descendantText" presStyleLbl="alignAcc1" presStyleIdx="0" presStyleCnt="3">
        <dgm:presLayoutVars>
          <dgm:bulletEnabled val="1"/>
        </dgm:presLayoutVars>
      </dgm:prSet>
      <dgm:spPr/>
    </dgm:pt>
    <dgm:pt modelId="{AB1262BE-CBEC-F84B-B7DE-A1223F55DF5E}" type="pres">
      <dgm:prSet presAssocID="{A67A1325-82C8-D443-A505-44BDF3C656A8}" presName="sp" presStyleCnt="0"/>
      <dgm:spPr/>
    </dgm:pt>
    <dgm:pt modelId="{EDEDC910-30AA-0B4C-826F-71B59ED98549}" type="pres">
      <dgm:prSet presAssocID="{BF5FA687-CFDB-F04A-B606-3253A653EB3D}" presName="composite" presStyleCnt="0"/>
      <dgm:spPr/>
    </dgm:pt>
    <dgm:pt modelId="{91547320-D396-DC46-B06E-5AEAB7D36898}" type="pres">
      <dgm:prSet presAssocID="{BF5FA687-CFDB-F04A-B606-3253A653EB3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5C2A67-B0E5-DF43-B4FE-65CBEA302D20}" type="pres">
      <dgm:prSet presAssocID="{BF5FA687-CFDB-F04A-B606-3253A653EB3D}" presName="descendantText" presStyleLbl="alignAcc1" presStyleIdx="1" presStyleCnt="3">
        <dgm:presLayoutVars>
          <dgm:bulletEnabled val="1"/>
        </dgm:presLayoutVars>
      </dgm:prSet>
      <dgm:spPr/>
    </dgm:pt>
    <dgm:pt modelId="{46C7C724-E205-D54B-A860-7C6593EAC82F}" type="pres">
      <dgm:prSet presAssocID="{65180560-08F8-E14D-9075-BE9A3B0B86F7}" presName="sp" presStyleCnt="0"/>
      <dgm:spPr/>
    </dgm:pt>
    <dgm:pt modelId="{C76AD45A-86B7-5A4C-A208-4C18EAAAC26B}" type="pres">
      <dgm:prSet presAssocID="{3B92F513-D0D1-B24D-9012-71BCF4E14CBA}" presName="composite" presStyleCnt="0"/>
      <dgm:spPr/>
    </dgm:pt>
    <dgm:pt modelId="{130ABEC2-4110-CE41-A8AE-2902311F0E53}" type="pres">
      <dgm:prSet presAssocID="{3B92F513-D0D1-B24D-9012-71BCF4E14C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B1F127-12B1-764A-B63D-17924D856E50}" type="pres">
      <dgm:prSet presAssocID="{3B92F513-D0D1-B24D-9012-71BCF4E14C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0F6119-2D3B-B144-B2AD-5CA527E253DF}" type="presOf" srcId="{D027AC5C-405B-D24D-9404-DF3014047521}" destId="{2DCD3F46-003E-9D45-B5FA-E044FD62CED3}" srcOrd="0" destOrd="0" presId="urn:microsoft.com/office/officeart/2005/8/layout/chevron2"/>
    <dgm:cxn modelId="{37AF0D1E-D892-0F40-A3B6-015413496DA2}" type="presOf" srcId="{3B92F513-D0D1-B24D-9012-71BCF4E14CBA}" destId="{130ABEC2-4110-CE41-A8AE-2902311F0E53}" srcOrd="0" destOrd="0" presId="urn:microsoft.com/office/officeart/2005/8/layout/chevron2"/>
    <dgm:cxn modelId="{FFCFBE21-377E-9B4D-9B90-9A8E39DC35B9}" srcId="{78A97D0D-3730-7E4B-96A1-FE77E87922B9}" destId="{648A7BF8-1E4D-8044-8EFD-82FC0B165D59}" srcOrd="0" destOrd="0" parTransId="{542BB579-190E-DF42-8E3C-FEDFBF2A0E6D}" sibTransId="{493DB274-2CB5-A746-88DF-840021F0B311}"/>
    <dgm:cxn modelId="{0B397840-3CFB-FE43-8BD5-CB6B5DE72F70}" srcId="{3B92F513-D0D1-B24D-9012-71BCF4E14CBA}" destId="{C37C6277-0DEF-574C-89D6-F43701E61948}" srcOrd="0" destOrd="0" parTransId="{F6A026FB-EC9C-EA41-9267-E01447A3BDAB}" sibTransId="{E8373029-1721-3F48-A5F8-8E41EE3D10E9}"/>
    <dgm:cxn modelId="{0B2A5E41-2C1B-6347-8BF8-28C9B0789DAF}" type="presOf" srcId="{78A97D0D-3730-7E4B-96A1-FE77E87922B9}" destId="{B2F232D7-007D-C043-B7C5-756C0E942E10}" srcOrd="0" destOrd="0" presId="urn:microsoft.com/office/officeart/2005/8/layout/chevron2"/>
    <dgm:cxn modelId="{295DC65F-6489-A54E-8F24-DC11F539ACEF}" srcId="{BF5FA687-CFDB-F04A-B606-3253A653EB3D}" destId="{95237FA8-9CB3-E945-A30B-0806A85269AA}" srcOrd="0" destOrd="0" parTransId="{D7773723-60B9-2244-883F-E299C78C3C47}" sibTransId="{74F36CCD-2912-E541-A078-5999B722397B}"/>
    <dgm:cxn modelId="{71C83970-C410-7747-9100-D2EA851ABEC5}" type="presOf" srcId="{BF5FA687-CFDB-F04A-B606-3253A653EB3D}" destId="{91547320-D396-DC46-B06E-5AEAB7D36898}" srcOrd="0" destOrd="0" presId="urn:microsoft.com/office/officeart/2005/8/layout/chevron2"/>
    <dgm:cxn modelId="{9DB03AA7-EF65-0940-B69A-8A03AF6DCEA0}" type="presOf" srcId="{95237FA8-9CB3-E945-A30B-0806A85269AA}" destId="{1D5C2A67-B0E5-DF43-B4FE-65CBEA302D20}" srcOrd="0" destOrd="0" presId="urn:microsoft.com/office/officeart/2005/8/layout/chevron2"/>
    <dgm:cxn modelId="{5B74FCAE-1B90-EC4B-87B3-D48009FA6BAF}" srcId="{D027AC5C-405B-D24D-9404-DF3014047521}" destId="{3B92F513-D0D1-B24D-9012-71BCF4E14CBA}" srcOrd="2" destOrd="0" parTransId="{A0D786D3-8986-4E4C-BB3E-3E794A7F77D9}" sibTransId="{1412DC0F-5CD7-1E4B-AC1C-1A8462565D3C}"/>
    <dgm:cxn modelId="{0218EBC1-8D68-3647-81D4-62300E96E670}" srcId="{D027AC5C-405B-D24D-9404-DF3014047521}" destId="{BF5FA687-CFDB-F04A-B606-3253A653EB3D}" srcOrd="1" destOrd="0" parTransId="{0712C054-FC15-D245-A068-459641A9E656}" sibTransId="{65180560-08F8-E14D-9075-BE9A3B0B86F7}"/>
    <dgm:cxn modelId="{7450A6C9-2C3C-5147-9DB6-9D8C641FDDD2}" srcId="{D027AC5C-405B-D24D-9404-DF3014047521}" destId="{78A97D0D-3730-7E4B-96A1-FE77E87922B9}" srcOrd="0" destOrd="0" parTransId="{994EE17B-883D-F842-945A-8394CAEB7FD0}" sibTransId="{A67A1325-82C8-D443-A505-44BDF3C656A8}"/>
    <dgm:cxn modelId="{614A4FCD-4A6E-1840-A454-250B3CF8C8F0}" type="presOf" srcId="{648A7BF8-1E4D-8044-8EFD-82FC0B165D59}" destId="{0451F7B2-089C-4542-8155-CFF1E39E4A94}" srcOrd="0" destOrd="0" presId="urn:microsoft.com/office/officeart/2005/8/layout/chevron2"/>
    <dgm:cxn modelId="{274E31FD-3A52-7E42-9925-997F487A668E}" type="presOf" srcId="{C37C6277-0DEF-574C-89D6-F43701E61948}" destId="{21B1F127-12B1-764A-B63D-17924D856E50}" srcOrd="0" destOrd="0" presId="urn:microsoft.com/office/officeart/2005/8/layout/chevron2"/>
    <dgm:cxn modelId="{BC0C622C-607A-504E-B266-5EC7191D0C01}" type="presParOf" srcId="{2DCD3F46-003E-9D45-B5FA-E044FD62CED3}" destId="{88F1837E-CEA1-8B48-BAE2-A0A7E575A643}" srcOrd="0" destOrd="0" presId="urn:microsoft.com/office/officeart/2005/8/layout/chevron2"/>
    <dgm:cxn modelId="{029EA570-E0B6-6E43-B161-C73DFA8B4BAB}" type="presParOf" srcId="{88F1837E-CEA1-8B48-BAE2-A0A7E575A643}" destId="{B2F232D7-007D-C043-B7C5-756C0E942E10}" srcOrd="0" destOrd="0" presId="urn:microsoft.com/office/officeart/2005/8/layout/chevron2"/>
    <dgm:cxn modelId="{6BE45636-DA62-CF47-9DE1-7E316AAFA940}" type="presParOf" srcId="{88F1837E-CEA1-8B48-BAE2-A0A7E575A643}" destId="{0451F7B2-089C-4542-8155-CFF1E39E4A94}" srcOrd="1" destOrd="0" presId="urn:microsoft.com/office/officeart/2005/8/layout/chevron2"/>
    <dgm:cxn modelId="{CC7AC251-0BAE-5044-9FF0-35EC794D1979}" type="presParOf" srcId="{2DCD3F46-003E-9D45-B5FA-E044FD62CED3}" destId="{AB1262BE-CBEC-F84B-B7DE-A1223F55DF5E}" srcOrd="1" destOrd="0" presId="urn:microsoft.com/office/officeart/2005/8/layout/chevron2"/>
    <dgm:cxn modelId="{EBCEF2BC-6BEF-EE44-ABB4-E316E10902E4}" type="presParOf" srcId="{2DCD3F46-003E-9D45-B5FA-E044FD62CED3}" destId="{EDEDC910-30AA-0B4C-826F-71B59ED98549}" srcOrd="2" destOrd="0" presId="urn:microsoft.com/office/officeart/2005/8/layout/chevron2"/>
    <dgm:cxn modelId="{E2C63873-9319-D446-A122-6AF0C39E376F}" type="presParOf" srcId="{EDEDC910-30AA-0B4C-826F-71B59ED98549}" destId="{91547320-D396-DC46-B06E-5AEAB7D36898}" srcOrd="0" destOrd="0" presId="urn:microsoft.com/office/officeart/2005/8/layout/chevron2"/>
    <dgm:cxn modelId="{0CFE30E6-734C-7241-A8CF-24B671066C09}" type="presParOf" srcId="{EDEDC910-30AA-0B4C-826F-71B59ED98549}" destId="{1D5C2A67-B0E5-DF43-B4FE-65CBEA302D20}" srcOrd="1" destOrd="0" presId="urn:microsoft.com/office/officeart/2005/8/layout/chevron2"/>
    <dgm:cxn modelId="{EEA295DF-CECF-7546-9F4D-FFA5443ADED1}" type="presParOf" srcId="{2DCD3F46-003E-9D45-B5FA-E044FD62CED3}" destId="{46C7C724-E205-D54B-A860-7C6593EAC82F}" srcOrd="3" destOrd="0" presId="urn:microsoft.com/office/officeart/2005/8/layout/chevron2"/>
    <dgm:cxn modelId="{E8AEED61-0803-6042-89A0-BFC1C6DF44E0}" type="presParOf" srcId="{2DCD3F46-003E-9D45-B5FA-E044FD62CED3}" destId="{C76AD45A-86B7-5A4C-A208-4C18EAAAC26B}" srcOrd="4" destOrd="0" presId="urn:microsoft.com/office/officeart/2005/8/layout/chevron2"/>
    <dgm:cxn modelId="{F5EDA8DA-32CD-1B4E-9D29-B26400A32D6D}" type="presParOf" srcId="{C76AD45A-86B7-5A4C-A208-4C18EAAAC26B}" destId="{130ABEC2-4110-CE41-A8AE-2902311F0E53}" srcOrd="0" destOrd="0" presId="urn:microsoft.com/office/officeart/2005/8/layout/chevron2"/>
    <dgm:cxn modelId="{C7BA4F53-4261-2441-9ADC-069B2A7C21E1}" type="presParOf" srcId="{C76AD45A-86B7-5A4C-A208-4C18EAAAC26B}" destId="{21B1F127-12B1-764A-B63D-17924D856E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5C5B21-819D-0B40-9021-E643ACD7AB07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18CA94D7-5615-B14A-810B-33F1FB6F4C69}">
      <dgm:prSet phldrT="[テキスト]"/>
      <dgm:spPr/>
      <dgm:t>
        <a:bodyPr/>
        <a:lstStyle/>
        <a:p>
          <a:r>
            <a:rPr kumimoji="1" lang="ja-JP" altLang="en-US"/>
            <a:t>抽出型</a:t>
          </a:r>
        </a:p>
      </dgm:t>
    </dgm:pt>
    <dgm:pt modelId="{AFB9D1A3-DBA3-E145-8DA8-5E40BC563A7D}" type="parTrans" cxnId="{E339F031-865C-9A47-98FB-1B61995866B4}">
      <dgm:prSet/>
      <dgm:spPr/>
      <dgm:t>
        <a:bodyPr/>
        <a:lstStyle/>
        <a:p>
          <a:endParaRPr kumimoji="1" lang="ja-JP" altLang="en-US"/>
        </a:p>
      </dgm:t>
    </dgm:pt>
    <dgm:pt modelId="{9E320744-C90C-5144-BB38-8DD4911B2D29}" type="sibTrans" cxnId="{E339F031-865C-9A47-98FB-1B61995866B4}">
      <dgm:prSet/>
      <dgm:spPr/>
      <dgm:t>
        <a:bodyPr/>
        <a:lstStyle/>
        <a:p>
          <a:endParaRPr kumimoji="1" lang="ja-JP" altLang="en-US"/>
        </a:p>
      </dgm:t>
    </dgm:pt>
    <dgm:pt modelId="{E57CBD45-B6E0-A041-92F8-43056723EBD3}">
      <dgm:prSet phldrT="[テキスト]"/>
      <dgm:spPr/>
      <dgm:t>
        <a:bodyPr/>
        <a:lstStyle/>
        <a:p>
          <a:r>
            <a:rPr kumimoji="1" lang="ja-JP" altLang="en-US">
              <a:solidFill>
                <a:srgbClr val="FF0000"/>
              </a:solidFill>
            </a:rPr>
            <a:t>グラフベース</a:t>
          </a:r>
        </a:p>
      </dgm:t>
    </dgm:pt>
    <dgm:pt modelId="{7B86B045-D88D-004E-94CD-35DBB2DC7C72}" type="parTrans" cxnId="{9DD5BA02-8EB1-7140-A804-1AA6C091C968}">
      <dgm:prSet/>
      <dgm:spPr/>
      <dgm:t>
        <a:bodyPr/>
        <a:lstStyle/>
        <a:p>
          <a:endParaRPr kumimoji="1" lang="ja-JP" altLang="en-US"/>
        </a:p>
      </dgm:t>
    </dgm:pt>
    <dgm:pt modelId="{80DD3CEF-8C45-C441-87A5-6AC65E1D8898}" type="sibTrans" cxnId="{9DD5BA02-8EB1-7140-A804-1AA6C091C968}">
      <dgm:prSet/>
      <dgm:spPr/>
      <dgm:t>
        <a:bodyPr/>
        <a:lstStyle/>
        <a:p>
          <a:endParaRPr kumimoji="1" lang="ja-JP" altLang="en-US"/>
        </a:p>
      </dgm:t>
    </dgm:pt>
    <dgm:pt modelId="{6AF3C17A-86D6-E947-8DF3-603C56BF3FCE}">
      <dgm:prSet phldrT="[テキスト]"/>
      <dgm:spPr/>
      <dgm:t>
        <a:bodyPr/>
        <a:lstStyle/>
        <a:p>
          <a:r>
            <a:rPr kumimoji="1" lang="ja-JP" altLang="en-US"/>
            <a:t>抽象型</a:t>
          </a:r>
        </a:p>
      </dgm:t>
    </dgm:pt>
    <dgm:pt modelId="{C228C32A-8D73-4443-A0B7-7BA3784CC08B}" type="parTrans" cxnId="{FCB3F8A8-77F3-124F-982E-7D58D72EBD57}">
      <dgm:prSet/>
      <dgm:spPr/>
      <dgm:t>
        <a:bodyPr/>
        <a:lstStyle/>
        <a:p>
          <a:endParaRPr kumimoji="1" lang="ja-JP" altLang="en-US"/>
        </a:p>
      </dgm:t>
    </dgm:pt>
    <dgm:pt modelId="{DA39BA8A-8393-B042-BC67-1510A4DE7897}" type="sibTrans" cxnId="{FCB3F8A8-77F3-124F-982E-7D58D72EBD57}">
      <dgm:prSet/>
      <dgm:spPr/>
      <dgm:t>
        <a:bodyPr/>
        <a:lstStyle/>
        <a:p>
          <a:endParaRPr kumimoji="1" lang="ja-JP" altLang="en-US"/>
        </a:p>
      </dgm:t>
    </dgm:pt>
    <dgm:pt modelId="{87803FE3-C225-3241-9284-76EF2AA63BDA}">
      <dgm:prSet phldrT="[テキスト]"/>
      <dgm:spPr/>
      <dgm:t>
        <a:bodyPr/>
        <a:lstStyle/>
        <a:p>
          <a:r>
            <a:rPr kumimoji="1" lang="en-US" altLang="ja-JP" dirty="0"/>
            <a:t>Encoder-Decoder</a:t>
          </a:r>
          <a:r>
            <a:rPr kumimoji="1" lang="ja-JP" altLang="en-US"/>
            <a:t>モデル</a:t>
          </a:r>
        </a:p>
      </dgm:t>
    </dgm:pt>
    <dgm:pt modelId="{E6E0554B-1BF0-E64F-992E-2BB6C6D7C31C}" type="parTrans" cxnId="{72CA0455-4891-6E43-BE1B-9C8901614339}">
      <dgm:prSet/>
      <dgm:spPr/>
      <dgm:t>
        <a:bodyPr/>
        <a:lstStyle/>
        <a:p>
          <a:endParaRPr kumimoji="1" lang="ja-JP" altLang="en-US"/>
        </a:p>
      </dgm:t>
    </dgm:pt>
    <dgm:pt modelId="{284E973C-E6FB-384F-B094-F9289F9AF188}" type="sibTrans" cxnId="{72CA0455-4891-6E43-BE1B-9C8901614339}">
      <dgm:prSet/>
      <dgm:spPr/>
      <dgm:t>
        <a:bodyPr/>
        <a:lstStyle/>
        <a:p>
          <a:endParaRPr kumimoji="1" lang="ja-JP" altLang="en-US"/>
        </a:p>
      </dgm:t>
    </dgm:pt>
    <dgm:pt modelId="{2510E0FA-E3E9-094F-BB86-D513ED50AFBA}">
      <dgm:prSet phldrT="[テキスト]"/>
      <dgm:spPr/>
      <dgm:t>
        <a:bodyPr/>
        <a:lstStyle/>
        <a:p>
          <a:r>
            <a:rPr kumimoji="1" lang="ja-JP" altLang="en-US"/>
            <a:t>特徴ベース</a:t>
          </a:r>
        </a:p>
      </dgm:t>
    </dgm:pt>
    <dgm:pt modelId="{D8942948-8400-4C4A-A44A-518EC92B153C}" type="parTrans" cxnId="{1139BA14-21D0-8E4B-9CFD-6293D5FEF04E}">
      <dgm:prSet/>
      <dgm:spPr/>
      <dgm:t>
        <a:bodyPr/>
        <a:lstStyle/>
        <a:p>
          <a:endParaRPr kumimoji="1" lang="ja-JP" altLang="en-US"/>
        </a:p>
      </dgm:t>
    </dgm:pt>
    <dgm:pt modelId="{6D355B03-23EE-6B4E-8AC5-26B38F4690E6}" type="sibTrans" cxnId="{1139BA14-21D0-8E4B-9CFD-6293D5FEF04E}">
      <dgm:prSet/>
      <dgm:spPr/>
      <dgm:t>
        <a:bodyPr/>
        <a:lstStyle/>
        <a:p>
          <a:endParaRPr kumimoji="1" lang="ja-JP" altLang="en-US"/>
        </a:p>
      </dgm:t>
    </dgm:pt>
    <dgm:pt modelId="{046EFFDC-C7D9-8E4F-BBEA-2DE36CFF4AE9}">
      <dgm:prSet phldrT="[テキスト]"/>
      <dgm:spPr/>
      <dgm:t>
        <a:bodyPr/>
        <a:lstStyle/>
        <a:p>
          <a:r>
            <a:rPr kumimoji="1" lang="en-US" altLang="ja-JP" dirty="0" err="1">
              <a:solidFill>
                <a:srgbClr val="FF0000"/>
              </a:solidFill>
            </a:rPr>
            <a:t>TextRank</a:t>
          </a:r>
          <a:r>
            <a:rPr kumimoji="1" lang="en-US" altLang="ja-JP" dirty="0">
              <a:solidFill>
                <a:srgbClr val="FF0000"/>
              </a:solidFill>
            </a:rPr>
            <a:t>(2004)</a:t>
          </a:r>
          <a:endParaRPr kumimoji="1" lang="ja-JP" altLang="en-US">
            <a:solidFill>
              <a:srgbClr val="FF0000"/>
            </a:solidFill>
          </a:endParaRPr>
        </a:p>
      </dgm:t>
    </dgm:pt>
    <dgm:pt modelId="{0D89A3B4-6C46-2D4E-A0D2-91C6A6A00151}" type="parTrans" cxnId="{EF7EEB17-E616-0D4B-8DB1-AD10B551FE2B}">
      <dgm:prSet/>
      <dgm:spPr/>
      <dgm:t>
        <a:bodyPr/>
        <a:lstStyle/>
        <a:p>
          <a:endParaRPr kumimoji="1" lang="ja-JP" altLang="en-US"/>
        </a:p>
      </dgm:t>
    </dgm:pt>
    <dgm:pt modelId="{53AB6A73-B514-C54F-B776-18BFBAB5F6A6}" type="sibTrans" cxnId="{EF7EEB17-E616-0D4B-8DB1-AD10B551FE2B}">
      <dgm:prSet/>
      <dgm:spPr/>
      <dgm:t>
        <a:bodyPr/>
        <a:lstStyle/>
        <a:p>
          <a:endParaRPr kumimoji="1" lang="ja-JP" altLang="en-US"/>
        </a:p>
      </dgm:t>
    </dgm:pt>
    <dgm:pt modelId="{9794AA6D-2528-DD42-837E-2E3DCC0B7B04}">
      <dgm:prSet phldrT="[テキスト]"/>
      <dgm:spPr/>
      <dgm:t>
        <a:bodyPr/>
        <a:lstStyle/>
        <a:p>
          <a:r>
            <a:rPr kumimoji="1" lang="ja-JP" altLang="en-US"/>
            <a:t>トピックベース</a:t>
          </a:r>
        </a:p>
      </dgm:t>
    </dgm:pt>
    <dgm:pt modelId="{28C04693-AE54-D543-8310-1184BE85E50E}" type="parTrans" cxnId="{17BC6C4E-6825-0E40-BAD9-1B58AAA037A1}">
      <dgm:prSet/>
      <dgm:spPr/>
      <dgm:t>
        <a:bodyPr/>
        <a:lstStyle/>
        <a:p>
          <a:endParaRPr kumimoji="1" lang="ja-JP" altLang="en-US"/>
        </a:p>
      </dgm:t>
    </dgm:pt>
    <dgm:pt modelId="{A83EFEF5-A8D0-964B-9EF7-57639AE183A5}" type="sibTrans" cxnId="{17BC6C4E-6825-0E40-BAD9-1B58AAA037A1}">
      <dgm:prSet/>
      <dgm:spPr/>
      <dgm:t>
        <a:bodyPr/>
        <a:lstStyle/>
        <a:p>
          <a:endParaRPr kumimoji="1" lang="ja-JP" altLang="en-US"/>
        </a:p>
      </dgm:t>
    </dgm:pt>
    <dgm:pt modelId="{7CBE939F-2FBE-BC42-853E-FE1F51AD1217}" type="pres">
      <dgm:prSet presAssocID="{F05C5B21-819D-0B40-9021-E643ACD7AB07}" presName="linear" presStyleCnt="0">
        <dgm:presLayoutVars>
          <dgm:animLvl val="lvl"/>
          <dgm:resizeHandles val="exact"/>
        </dgm:presLayoutVars>
      </dgm:prSet>
      <dgm:spPr/>
    </dgm:pt>
    <dgm:pt modelId="{A6C0F838-0929-3B40-A2AF-E0A81FE91F2C}" type="pres">
      <dgm:prSet presAssocID="{18CA94D7-5615-B14A-810B-33F1FB6F4C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BBB302-74B9-4446-9B3C-9866FE0D1D8A}" type="pres">
      <dgm:prSet presAssocID="{18CA94D7-5615-B14A-810B-33F1FB6F4C69}" presName="childText" presStyleLbl="revTx" presStyleIdx="0" presStyleCnt="2">
        <dgm:presLayoutVars>
          <dgm:bulletEnabled val="1"/>
        </dgm:presLayoutVars>
      </dgm:prSet>
      <dgm:spPr/>
    </dgm:pt>
    <dgm:pt modelId="{6AD62BA9-3EC6-CC49-BA5D-67B18562FF0B}" type="pres">
      <dgm:prSet presAssocID="{6AF3C17A-86D6-E947-8DF3-603C56BF3FC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F5A5A8A-A9B8-AA40-941D-86CF45DE576C}" type="pres">
      <dgm:prSet presAssocID="{6AF3C17A-86D6-E947-8DF3-603C56BF3FC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D5BA02-8EB1-7140-A804-1AA6C091C968}" srcId="{18CA94D7-5615-B14A-810B-33F1FB6F4C69}" destId="{E57CBD45-B6E0-A041-92F8-43056723EBD3}" srcOrd="0" destOrd="0" parTransId="{7B86B045-D88D-004E-94CD-35DBB2DC7C72}" sibTransId="{80DD3CEF-8C45-C441-87A5-6AC65E1D8898}"/>
    <dgm:cxn modelId="{1139BA14-21D0-8E4B-9CFD-6293D5FEF04E}" srcId="{18CA94D7-5615-B14A-810B-33F1FB6F4C69}" destId="{2510E0FA-E3E9-094F-BB86-D513ED50AFBA}" srcOrd="1" destOrd="0" parTransId="{D8942948-8400-4C4A-A44A-518EC92B153C}" sibTransId="{6D355B03-23EE-6B4E-8AC5-26B38F4690E6}"/>
    <dgm:cxn modelId="{EF7EEB17-E616-0D4B-8DB1-AD10B551FE2B}" srcId="{E57CBD45-B6E0-A041-92F8-43056723EBD3}" destId="{046EFFDC-C7D9-8E4F-BBEA-2DE36CFF4AE9}" srcOrd="0" destOrd="0" parTransId="{0D89A3B4-6C46-2D4E-A0D2-91C6A6A00151}" sibTransId="{53AB6A73-B514-C54F-B776-18BFBAB5F6A6}"/>
    <dgm:cxn modelId="{D5C71D2C-DEBB-7946-BBBC-DD802AE434C0}" type="presOf" srcId="{6AF3C17A-86D6-E947-8DF3-603C56BF3FCE}" destId="{6AD62BA9-3EC6-CC49-BA5D-67B18562FF0B}" srcOrd="0" destOrd="0" presId="urn:microsoft.com/office/officeart/2005/8/layout/vList2"/>
    <dgm:cxn modelId="{E339F031-865C-9A47-98FB-1B61995866B4}" srcId="{F05C5B21-819D-0B40-9021-E643ACD7AB07}" destId="{18CA94D7-5615-B14A-810B-33F1FB6F4C69}" srcOrd="0" destOrd="0" parTransId="{AFB9D1A3-DBA3-E145-8DA8-5E40BC563A7D}" sibTransId="{9E320744-C90C-5144-BB38-8DD4911B2D29}"/>
    <dgm:cxn modelId="{18EDF441-9F7C-374B-9691-8E06BA1EA8B5}" type="presOf" srcId="{18CA94D7-5615-B14A-810B-33F1FB6F4C69}" destId="{A6C0F838-0929-3B40-A2AF-E0A81FE91F2C}" srcOrd="0" destOrd="0" presId="urn:microsoft.com/office/officeart/2005/8/layout/vList2"/>
    <dgm:cxn modelId="{17BC6C4E-6825-0E40-BAD9-1B58AAA037A1}" srcId="{18CA94D7-5615-B14A-810B-33F1FB6F4C69}" destId="{9794AA6D-2528-DD42-837E-2E3DCC0B7B04}" srcOrd="2" destOrd="0" parTransId="{28C04693-AE54-D543-8310-1184BE85E50E}" sibTransId="{A83EFEF5-A8D0-964B-9EF7-57639AE183A5}"/>
    <dgm:cxn modelId="{72CA0455-4891-6E43-BE1B-9C8901614339}" srcId="{6AF3C17A-86D6-E947-8DF3-603C56BF3FCE}" destId="{87803FE3-C225-3241-9284-76EF2AA63BDA}" srcOrd="0" destOrd="0" parTransId="{E6E0554B-1BF0-E64F-992E-2BB6C6D7C31C}" sibTransId="{284E973C-E6FB-384F-B094-F9289F9AF188}"/>
    <dgm:cxn modelId="{6845598E-7434-4E49-AD91-A332110E38C5}" type="presOf" srcId="{9794AA6D-2528-DD42-837E-2E3DCC0B7B04}" destId="{C3BBB302-74B9-4446-9B3C-9866FE0D1D8A}" srcOrd="0" destOrd="3" presId="urn:microsoft.com/office/officeart/2005/8/layout/vList2"/>
    <dgm:cxn modelId="{FCB3F8A8-77F3-124F-982E-7D58D72EBD57}" srcId="{F05C5B21-819D-0B40-9021-E643ACD7AB07}" destId="{6AF3C17A-86D6-E947-8DF3-603C56BF3FCE}" srcOrd="1" destOrd="0" parTransId="{C228C32A-8D73-4443-A0B7-7BA3784CC08B}" sibTransId="{DA39BA8A-8393-B042-BC67-1510A4DE7897}"/>
    <dgm:cxn modelId="{76C8E8B1-6C36-EF49-B4CD-85617D59664A}" type="presOf" srcId="{87803FE3-C225-3241-9284-76EF2AA63BDA}" destId="{3F5A5A8A-A9B8-AA40-941D-86CF45DE576C}" srcOrd="0" destOrd="0" presId="urn:microsoft.com/office/officeart/2005/8/layout/vList2"/>
    <dgm:cxn modelId="{3F350BB3-C740-D94E-B9AC-7020F85C57D9}" type="presOf" srcId="{2510E0FA-E3E9-094F-BB86-D513ED50AFBA}" destId="{C3BBB302-74B9-4446-9B3C-9866FE0D1D8A}" srcOrd="0" destOrd="2" presId="urn:microsoft.com/office/officeart/2005/8/layout/vList2"/>
    <dgm:cxn modelId="{C6D220C2-ADC8-BE43-AD55-D71E69DBD5BD}" type="presOf" srcId="{046EFFDC-C7D9-8E4F-BBEA-2DE36CFF4AE9}" destId="{C3BBB302-74B9-4446-9B3C-9866FE0D1D8A}" srcOrd="0" destOrd="1" presId="urn:microsoft.com/office/officeart/2005/8/layout/vList2"/>
    <dgm:cxn modelId="{675DF2E7-E333-0441-BE5E-6DAE7A5B27FD}" type="presOf" srcId="{E57CBD45-B6E0-A041-92F8-43056723EBD3}" destId="{C3BBB302-74B9-4446-9B3C-9866FE0D1D8A}" srcOrd="0" destOrd="0" presId="urn:microsoft.com/office/officeart/2005/8/layout/vList2"/>
    <dgm:cxn modelId="{DD0BC3FC-578E-0D4C-9C92-250B8E424EA8}" type="presOf" srcId="{F05C5B21-819D-0B40-9021-E643ACD7AB07}" destId="{7CBE939F-2FBE-BC42-853E-FE1F51AD1217}" srcOrd="0" destOrd="0" presId="urn:microsoft.com/office/officeart/2005/8/layout/vList2"/>
    <dgm:cxn modelId="{897A52A7-3665-7F4B-94A6-898F92019F0C}" type="presParOf" srcId="{7CBE939F-2FBE-BC42-853E-FE1F51AD1217}" destId="{A6C0F838-0929-3B40-A2AF-E0A81FE91F2C}" srcOrd="0" destOrd="0" presId="urn:microsoft.com/office/officeart/2005/8/layout/vList2"/>
    <dgm:cxn modelId="{118CC823-6D19-9C46-A241-05292283BA86}" type="presParOf" srcId="{7CBE939F-2FBE-BC42-853E-FE1F51AD1217}" destId="{C3BBB302-74B9-4446-9B3C-9866FE0D1D8A}" srcOrd="1" destOrd="0" presId="urn:microsoft.com/office/officeart/2005/8/layout/vList2"/>
    <dgm:cxn modelId="{6D8D575D-C074-A346-A66E-E0AD25DDA23D}" type="presParOf" srcId="{7CBE939F-2FBE-BC42-853E-FE1F51AD1217}" destId="{6AD62BA9-3EC6-CC49-BA5D-67B18562FF0B}" srcOrd="2" destOrd="0" presId="urn:microsoft.com/office/officeart/2005/8/layout/vList2"/>
    <dgm:cxn modelId="{7F9C2D40-CD87-7F4C-B6F8-5365DBA90332}" type="presParOf" srcId="{7CBE939F-2FBE-BC42-853E-FE1F51AD1217}" destId="{3F5A5A8A-A9B8-AA40-941D-86CF45DE576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260077" y="261113"/>
          <a:ext cx="1733849" cy="12136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知話輪</a:t>
          </a:r>
        </a:p>
      </dsp:txBody>
      <dsp:txXfrm rot="-5400000">
        <a:off x="1" y="607882"/>
        <a:ext cx="1213694" cy="520155"/>
      </dsp:txXfrm>
    </dsp:sp>
    <dsp:sp modelId="{0451F7B2-089C-4542-8155-CFF1E39E4A94}">
      <dsp:nvSpPr>
        <dsp:cNvPr id="0" name=""/>
        <dsp:cNvSpPr/>
      </dsp:nvSpPr>
      <dsp:spPr>
        <a:xfrm rot="5400000">
          <a:off x="3626730" y="-2411999"/>
          <a:ext cx="1127002" cy="59530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/>
            <a:t>知話輪との入出力を担当</a:t>
          </a:r>
        </a:p>
      </dsp:txBody>
      <dsp:txXfrm rot="-5400000">
        <a:off x="1213695" y="56052"/>
        <a:ext cx="5898057" cy="1016970"/>
      </dsp:txXfrm>
    </dsp:sp>
    <dsp:sp modelId="{91547320-D396-DC46-B06E-5AEAB7D36898}">
      <dsp:nvSpPr>
        <dsp:cNvPr id="0" name=""/>
        <dsp:cNvSpPr/>
      </dsp:nvSpPr>
      <dsp:spPr>
        <a:xfrm rot="5400000">
          <a:off x="-260077" y="1802191"/>
          <a:ext cx="1733849" cy="12136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要約</a:t>
          </a:r>
        </a:p>
      </dsp:txBody>
      <dsp:txXfrm rot="-5400000">
        <a:off x="1" y="2148960"/>
        <a:ext cx="1213694" cy="520155"/>
      </dsp:txXfrm>
    </dsp:sp>
    <dsp:sp modelId="{1D5C2A67-B0E5-DF43-B4FE-65CBEA302D20}">
      <dsp:nvSpPr>
        <dsp:cNvPr id="0" name=""/>
        <dsp:cNvSpPr/>
      </dsp:nvSpPr>
      <dsp:spPr>
        <a:xfrm rot="5400000">
          <a:off x="3626730" y="-870921"/>
          <a:ext cx="1127002" cy="59530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/>
            <a:t>メッセージから重要なキーワードを見つける</a:t>
          </a:r>
        </a:p>
      </dsp:txBody>
      <dsp:txXfrm rot="-5400000">
        <a:off x="1213695" y="1597130"/>
        <a:ext cx="5898057" cy="1016970"/>
      </dsp:txXfrm>
    </dsp:sp>
    <dsp:sp modelId="{130ABEC2-4110-CE41-A8AE-2902311F0E53}">
      <dsp:nvSpPr>
        <dsp:cNvPr id="0" name=""/>
        <dsp:cNvSpPr/>
      </dsp:nvSpPr>
      <dsp:spPr>
        <a:xfrm rot="5400000">
          <a:off x="-260077" y="3343269"/>
          <a:ext cx="1733849" cy="12136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100" kern="1200" dirty="0"/>
            <a:t>575</a:t>
          </a:r>
          <a:endParaRPr kumimoji="1" lang="ja-JP" altLang="en-US" sz="2100" kern="1200"/>
        </a:p>
      </dsp:txBody>
      <dsp:txXfrm rot="-5400000">
        <a:off x="1" y="3690038"/>
        <a:ext cx="1213694" cy="520155"/>
      </dsp:txXfrm>
    </dsp:sp>
    <dsp:sp modelId="{21B1F127-12B1-764A-B63D-17924D856E50}">
      <dsp:nvSpPr>
        <dsp:cNvPr id="0" name=""/>
        <dsp:cNvSpPr/>
      </dsp:nvSpPr>
      <dsp:spPr>
        <a:xfrm rot="5400000">
          <a:off x="3626730" y="670156"/>
          <a:ext cx="1127002" cy="59530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100" kern="1200"/>
            <a:t>川柳を生成する</a:t>
          </a:r>
        </a:p>
      </dsp:txBody>
      <dsp:txXfrm rot="-5400000">
        <a:off x="1213695" y="3138207"/>
        <a:ext cx="5898057" cy="10169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311029" y="414362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知話輪</a:t>
          </a:r>
        </a:p>
      </dsp:txBody>
      <dsp:txXfrm rot="-5400000">
        <a:off x="1" y="640421"/>
        <a:ext cx="1074178" cy="622059"/>
      </dsp:txXfrm>
    </dsp:sp>
    <dsp:sp modelId="{0451F7B2-089C-4542-8155-CFF1E39E4A94}">
      <dsp:nvSpPr>
        <dsp:cNvPr id="0" name=""/>
        <dsp:cNvSpPr/>
      </dsp:nvSpPr>
      <dsp:spPr>
        <a:xfrm rot="5400000">
          <a:off x="1300238" y="-12272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知話輪との入出力を担当</a:t>
          </a:r>
        </a:p>
      </dsp:txBody>
      <dsp:txXfrm rot="-5400000">
        <a:off x="1074179" y="159918"/>
        <a:ext cx="1554683" cy="1045978"/>
      </dsp:txXfrm>
    </dsp:sp>
    <dsp:sp modelId="{91547320-D396-DC46-B06E-5AEAB7D36898}">
      <dsp:nvSpPr>
        <dsp:cNvPr id="0" name=""/>
        <dsp:cNvSpPr/>
      </dsp:nvSpPr>
      <dsp:spPr>
        <a:xfrm rot="5400000">
          <a:off x="-311029" y="1828635"/>
          <a:ext cx="1696237" cy="107417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/>
            <a:t>要約</a:t>
          </a:r>
        </a:p>
      </dsp:txBody>
      <dsp:txXfrm rot="-5400000">
        <a:off x="1" y="2054694"/>
        <a:ext cx="1074178" cy="622059"/>
      </dsp:txXfrm>
    </dsp:sp>
    <dsp:sp modelId="{1D5C2A67-B0E5-DF43-B4FE-65CBEA302D20}">
      <dsp:nvSpPr>
        <dsp:cNvPr id="0" name=""/>
        <dsp:cNvSpPr/>
      </dsp:nvSpPr>
      <dsp:spPr>
        <a:xfrm rot="5400000">
          <a:off x="1300238" y="129154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メッセージから重要なキーワードを見つける</a:t>
          </a:r>
        </a:p>
      </dsp:txBody>
      <dsp:txXfrm rot="-5400000">
        <a:off x="1074179" y="1574191"/>
        <a:ext cx="1554683" cy="1045978"/>
      </dsp:txXfrm>
    </dsp:sp>
    <dsp:sp modelId="{130ABEC2-4110-CE41-A8AE-2902311F0E53}">
      <dsp:nvSpPr>
        <dsp:cNvPr id="0" name=""/>
        <dsp:cNvSpPr/>
      </dsp:nvSpPr>
      <dsp:spPr>
        <a:xfrm rot="5400000">
          <a:off x="-311029" y="3242908"/>
          <a:ext cx="1696237" cy="10741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575</a:t>
          </a:r>
          <a:endParaRPr kumimoji="1" lang="ja-JP" altLang="en-US" sz="2600" kern="1200"/>
        </a:p>
      </dsp:txBody>
      <dsp:txXfrm rot="-5400000">
        <a:off x="1" y="3468967"/>
        <a:ext cx="1074178" cy="622059"/>
      </dsp:txXfrm>
    </dsp:sp>
    <dsp:sp modelId="{21B1F127-12B1-764A-B63D-17924D856E50}">
      <dsp:nvSpPr>
        <dsp:cNvPr id="0" name=""/>
        <dsp:cNvSpPr/>
      </dsp:nvSpPr>
      <dsp:spPr>
        <a:xfrm rot="5400000">
          <a:off x="1300238" y="2705819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400" kern="1200" dirty="0"/>
            <a:t>575</a:t>
          </a:r>
          <a:r>
            <a:rPr kumimoji="1" lang="ja-JP" altLang="en-US" sz="1400" kern="1200"/>
            <a:t>を生成する</a:t>
          </a:r>
        </a:p>
      </dsp:txBody>
      <dsp:txXfrm rot="-5400000">
        <a:off x="1074179" y="2988464"/>
        <a:ext cx="1554683" cy="10459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311029" y="414362"/>
          <a:ext cx="1696237" cy="10741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知話輪</a:t>
          </a:r>
        </a:p>
      </dsp:txBody>
      <dsp:txXfrm rot="-5400000">
        <a:off x="1" y="640421"/>
        <a:ext cx="1074178" cy="622059"/>
      </dsp:txXfrm>
    </dsp:sp>
    <dsp:sp modelId="{0451F7B2-089C-4542-8155-CFF1E39E4A94}">
      <dsp:nvSpPr>
        <dsp:cNvPr id="0" name=""/>
        <dsp:cNvSpPr/>
      </dsp:nvSpPr>
      <dsp:spPr>
        <a:xfrm rot="5400000">
          <a:off x="1300238" y="-12272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知話輪との入出力を担当</a:t>
          </a:r>
        </a:p>
      </dsp:txBody>
      <dsp:txXfrm rot="-5400000">
        <a:off x="1074179" y="159918"/>
        <a:ext cx="1554683" cy="1045978"/>
      </dsp:txXfrm>
    </dsp:sp>
    <dsp:sp modelId="{91547320-D396-DC46-B06E-5AEAB7D36898}">
      <dsp:nvSpPr>
        <dsp:cNvPr id="0" name=""/>
        <dsp:cNvSpPr/>
      </dsp:nvSpPr>
      <dsp:spPr>
        <a:xfrm rot="5400000">
          <a:off x="-311029" y="1828635"/>
          <a:ext cx="1696237" cy="107417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/>
            <a:t>要約</a:t>
          </a:r>
        </a:p>
      </dsp:txBody>
      <dsp:txXfrm rot="-5400000">
        <a:off x="1" y="2054694"/>
        <a:ext cx="1074178" cy="622059"/>
      </dsp:txXfrm>
    </dsp:sp>
    <dsp:sp modelId="{1D5C2A67-B0E5-DF43-B4FE-65CBEA302D20}">
      <dsp:nvSpPr>
        <dsp:cNvPr id="0" name=""/>
        <dsp:cNvSpPr/>
      </dsp:nvSpPr>
      <dsp:spPr>
        <a:xfrm rot="5400000">
          <a:off x="1300238" y="129154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メッセージから重要なキーワードを見つける</a:t>
          </a:r>
        </a:p>
      </dsp:txBody>
      <dsp:txXfrm rot="-5400000">
        <a:off x="1074179" y="1574191"/>
        <a:ext cx="1554683" cy="1045978"/>
      </dsp:txXfrm>
    </dsp:sp>
    <dsp:sp modelId="{130ABEC2-4110-CE41-A8AE-2902311F0E53}">
      <dsp:nvSpPr>
        <dsp:cNvPr id="0" name=""/>
        <dsp:cNvSpPr/>
      </dsp:nvSpPr>
      <dsp:spPr>
        <a:xfrm rot="5400000">
          <a:off x="-311029" y="3242908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575</a:t>
          </a:r>
          <a:endParaRPr kumimoji="1" lang="ja-JP" altLang="en-US" sz="2600" kern="1200"/>
        </a:p>
      </dsp:txBody>
      <dsp:txXfrm rot="-5400000">
        <a:off x="1" y="3468967"/>
        <a:ext cx="1074178" cy="622059"/>
      </dsp:txXfrm>
    </dsp:sp>
    <dsp:sp modelId="{21B1F127-12B1-764A-B63D-17924D856E50}">
      <dsp:nvSpPr>
        <dsp:cNvPr id="0" name=""/>
        <dsp:cNvSpPr/>
      </dsp:nvSpPr>
      <dsp:spPr>
        <a:xfrm rot="5400000">
          <a:off x="1300238" y="2705819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400" kern="1200" dirty="0"/>
            <a:t>575</a:t>
          </a:r>
          <a:r>
            <a:rPr kumimoji="1" lang="ja-JP" altLang="en-US" sz="1400" kern="1200"/>
            <a:t>を生成する</a:t>
          </a:r>
        </a:p>
      </dsp:txBody>
      <dsp:txXfrm rot="-5400000">
        <a:off x="1074179" y="2988464"/>
        <a:ext cx="1554683" cy="1045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97EF6-D220-3949-A699-E3EE431BC583}">
      <dsp:nvSpPr>
        <dsp:cNvPr id="0" name=""/>
        <dsp:cNvSpPr/>
      </dsp:nvSpPr>
      <dsp:spPr>
        <a:xfrm>
          <a:off x="1629" y="260976"/>
          <a:ext cx="1984731" cy="793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600" kern="1200"/>
            <a:t>トリガーメッセージ</a:t>
          </a:r>
        </a:p>
      </dsp:txBody>
      <dsp:txXfrm>
        <a:off x="398575" y="260976"/>
        <a:ext cx="1190839" cy="793892"/>
      </dsp:txXfrm>
    </dsp:sp>
    <dsp:sp modelId="{7890EDB0-192A-C441-8059-4C4130FC336B}">
      <dsp:nvSpPr>
        <dsp:cNvPr id="0" name=""/>
        <dsp:cNvSpPr/>
      </dsp:nvSpPr>
      <dsp:spPr>
        <a:xfrm>
          <a:off x="1787887" y="260976"/>
          <a:ext cx="1984731" cy="793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600" kern="1200"/>
            <a:t>ターゲット文取得</a:t>
          </a:r>
          <a:endParaRPr kumimoji="1" lang="en-US" altLang="ja-JP" sz="1600" kern="1200" dirty="0"/>
        </a:p>
      </dsp:txBody>
      <dsp:txXfrm>
        <a:off x="2184833" y="260976"/>
        <a:ext cx="1190839" cy="793892"/>
      </dsp:txXfrm>
    </dsp:sp>
    <dsp:sp modelId="{63EABD75-EAC8-634C-A7BA-04270D2252E0}">
      <dsp:nvSpPr>
        <dsp:cNvPr id="0" name=""/>
        <dsp:cNvSpPr/>
      </dsp:nvSpPr>
      <dsp:spPr>
        <a:xfrm>
          <a:off x="3574145" y="260976"/>
          <a:ext cx="1984731" cy="793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600" kern="1200"/>
            <a:t>テキスト　前処理</a:t>
          </a:r>
        </a:p>
      </dsp:txBody>
      <dsp:txXfrm>
        <a:off x="3971091" y="260976"/>
        <a:ext cx="1190839" cy="793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97EF6-D220-3949-A699-E3EE431BC583}">
      <dsp:nvSpPr>
        <dsp:cNvPr id="0" name=""/>
        <dsp:cNvSpPr/>
      </dsp:nvSpPr>
      <dsp:spPr>
        <a:xfrm>
          <a:off x="4887" y="73634"/>
          <a:ext cx="2921437" cy="1168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900" kern="1200" dirty="0"/>
            <a:t>575</a:t>
          </a:r>
          <a:r>
            <a:rPr kumimoji="1" lang="ja-JP" altLang="en-US" sz="2900" kern="1200"/>
            <a:t>を</a:t>
          </a:r>
          <a:r>
            <a:rPr kumimoji="1" lang="en-US" altLang="ja-JP" sz="2900" kern="1200" dirty="0"/>
            <a:t>    </a:t>
          </a:r>
          <a:r>
            <a:rPr kumimoji="1" lang="ja-JP" altLang="en-US" sz="2900" kern="1200"/>
            <a:t>受け取る</a:t>
          </a:r>
        </a:p>
      </dsp:txBody>
      <dsp:txXfrm>
        <a:off x="589175" y="73634"/>
        <a:ext cx="1752862" cy="1168575"/>
      </dsp:txXfrm>
    </dsp:sp>
    <dsp:sp modelId="{7890EDB0-192A-C441-8059-4C4130FC336B}">
      <dsp:nvSpPr>
        <dsp:cNvPr id="0" name=""/>
        <dsp:cNvSpPr/>
      </dsp:nvSpPr>
      <dsp:spPr>
        <a:xfrm>
          <a:off x="2634181" y="73634"/>
          <a:ext cx="2921437" cy="1168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900" kern="1200" dirty="0"/>
            <a:t>575</a:t>
          </a:r>
          <a:r>
            <a:rPr kumimoji="1" lang="ja-JP" altLang="en-US" sz="2900" kern="1200"/>
            <a:t>を</a:t>
          </a:r>
          <a:r>
            <a:rPr kumimoji="1" lang="en-US" altLang="ja-JP" sz="2900" kern="1200" dirty="0"/>
            <a:t>     </a:t>
          </a:r>
          <a:r>
            <a:rPr kumimoji="1" lang="ja-JP" altLang="en-US" sz="2900" kern="1200"/>
            <a:t>投稿</a:t>
          </a:r>
          <a:endParaRPr kumimoji="1" lang="en-US" altLang="ja-JP" sz="2900" kern="1200" dirty="0"/>
        </a:p>
      </dsp:txBody>
      <dsp:txXfrm>
        <a:off x="3218469" y="73634"/>
        <a:ext cx="1752862" cy="1168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311029" y="414362"/>
          <a:ext cx="1696237" cy="10741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知話輪</a:t>
          </a:r>
        </a:p>
      </dsp:txBody>
      <dsp:txXfrm rot="-5400000">
        <a:off x="1" y="640421"/>
        <a:ext cx="1074178" cy="622059"/>
      </dsp:txXfrm>
    </dsp:sp>
    <dsp:sp modelId="{0451F7B2-089C-4542-8155-CFF1E39E4A94}">
      <dsp:nvSpPr>
        <dsp:cNvPr id="0" name=""/>
        <dsp:cNvSpPr/>
      </dsp:nvSpPr>
      <dsp:spPr>
        <a:xfrm rot="5400000">
          <a:off x="1300238" y="-12272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知話輪との入出力を担当</a:t>
          </a:r>
        </a:p>
      </dsp:txBody>
      <dsp:txXfrm rot="-5400000">
        <a:off x="1074179" y="159918"/>
        <a:ext cx="1554683" cy="1045978"/>
      </dsp:txXfrm>
    </dsp:sp>
    <dsp:sp modelId="{91547320-D396-DC46-B06E-5AEAB7D36898}">
      <dsp:nvSpPr>
        <dsp:cNvPr id="0" name=""/>
        <dsp:cNvSpPr/>
      </dsp:nvSpPr>
      <dsp:spPr>
        <a:xfrm rot="5400000">
          <a:off x="-311029" y="1828635"/>
          <a:ext cx="1696237" cy="107417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/>
            <a:t>要約</a:t>
          </a:r>
        </a:p>
      </dsp:txBody>
      <dsp:txXfrm rot="-5400000">
        <a:off x="1" y="2054694"/>
        <a:ext cx="1074178" cy="622059"/>
      </dsp:txXfrm>
    </dsp:sp>
    <dsp:sp modelId="{1D5C2A67-B0E5-DF43-B4FE-65CBEA302D20}">
      <dsp:nvSpPr>
        <dsp:cNvPr id="0" name=""/>
        <dsp:cNvSpPr/>
      </dsp:nvSpPr>
      <dsp:spPr>
        <a:xfrm rot="5400000">
          <a:off x="1300238" y="129154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メッセージから重要なキーワードを見つける</a:t>
          </a:r>
        </a:p>
      </dsp:txBody>
      <dsp:txXfrm rot="-5400000">
        <a:off x="1074179" y="1574191"/>
        <a:ext cx="1554683" cy="1045978"/>
      </dsp:txXfrm>
    </dsp:sp>
    <dsp:sp modelId="{130ABEC2-4110-CE41-A8AE-2902311F0E53}">
      <dsp:nvSpPr>
        <dsp:cNvPr id="0" name=""/>
        <dsp:cNvSpPr/>
      </dsp:nvSpPr>
      <dsp:spPr>
        <a:xfrm rot="5400000">
          <a:off x="-311029" y="3242908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575</a:t>
          </a:r>
          <a:endParaRPr kumimoji="1" lang="ja-JP" altLang="en-US" sz="2600" kern="1200"/>
        </a:p>
      </dsp:txBody>
      <dsp:txXfrm rot="-5400000">
        <a:off x="1" y="3468967"/>
        <a:ext cx="1074178" cy="622059"/>
      </dsp:txXfrm>
    </dsp:sp>
    <dsp:sp modelId="{21B1F127-12B1-764A-B63D-17924D856E50}">
      <dsp:nvSpPr>
        <dsp:cNvPr id="0" name=""/>
        <dsp:cNvSpPr/>
      </dsp:nvSpPr>
      <dsp:spPr>
        <a:xfrm rot="5400000">
          <a:off x="1300238" y="2705819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400" kern="1200" dirty="0"/>
            <a:t>575</a:t>
          </a:r>
          <a:r>
            <a:rPr kumimoji="1" lang="ja-JP" altLang="en-US" sz="1400" kern="1200"/>
            <a:t>を生成する</a:t>
          </a:r>
        </a:p>
      </dsp:txBody>
      <dsp:txXfrm rot="-5400000">
        <a:off x="1074179" y="2988464"/>
        <a:ext cx="1554683" cy="1045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311029" y="414362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知話輪</a:t>
          </a:r>
        </a:p>
      </dsp:txBody>
      <dsp:txXfrm rot="-5400000">
        <a:off x="1" y="640421"/>
        <a:ext cx="1074178" cy="622059"/>
      </dsp:txXfrm>
    </dsp:sp>
    <dsp:sp modelId="{0451F7B2-089C-4542-8155-CFF1E39E4A94}">
      <dsp:nvSpPr>
        <dsp:cNvPr id="0" name=""/>
        <dsp:cNvSpPr/>
      </dsp:nvSpPr>
      <dsp:spPr>
        <a:xfrm rot="5400000">
          <a:off x="1300238" y="-12272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知話輪との入出力を担当</a:t>
          </a:r>
        </a:p>
      </dsp:txBody>
      <dsp:txXfrm rot="-5400000">
        <a:off x="1074179" y="159918"/>
        <a:ext cx="1554683" cy="1045978"/>
      </dsp:txXfrm>
    </dsp:sp>
    <dsp:sp modelId="{91547320-D396-DC46-B06E-5AEAB7D36898}">
      <dsp:nvSpPr>
        <dsp:cNvPr id="0" name=""/>
        <dsp:cNvSpPr/>
      </dsp:nvSpPr>
      <dsp:spPr>
        <a:xfrm rot="5400000">
          <a:off x="-311029" y="1828635"/>
          <a:ext cx="1696237" cy="10741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/>
            <a:t>要約</a:t>
          </a:r>
        </a:p>
      </dsp:txBody>
      <dsp:txXfrm rot="-5400000">
        <a:off x="1" y="2054694"/>
        <a:ext cx="1074178" cy="622059"/>
      </dsp:txXfrm>
    </dsp:sp>
    <dsp:sp modelId="{1D5C2A67-B0E5-DF43-B4FE-65CBEA302D20}">
      <dsp:nvSpPr>
        <dsp:cNvPr id="0" name=""/>
        <dsp:cNvSpPr/>
      </dsp:nvSpPr>
      <dsp:spPr>
        <a:xfrm rot="5400000">
          <a:off x="1300238" y="129154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メッセージから重要なキーワードを見つける</a:t>
          </a:r>
        </a:p>
      </dsp:txBody>
      <dsp:txXfrm rot="-5400000">
        <a:off x="1074179" y="1574191"/>
        <a:ext cx="1554683" cy="1045978"/>
      </dsp:txXfrm>
    </dsp:sp>
    <dsp:sp modelId="{130ABEC2-4110-CE41-A8AE-2902311F0E53}">
      <dsp:nvSpPr>
        <dsp:cNvPr id="0" name=""/>
        <dsp:cNvSpPr/>
      </dsp:nvSpPr>
      <dsp:spPr>
        <a:xfrm rot="5400000">
          <a:off x="-311029" y="3242908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575</a:t>
          </a:r>
          <a:endParaRPr kumimoji="1" lang="ja-JP" altLang="en-US" sz="2600" kern="1200"/>
        </a:p>
      </dsp:txBody>
      <dsp:txXfrm rot="-5400000">
        <a:off x="1" y="3468967"/>
        <a:ext cx="1074178" cy="622059"/>
      </dsp:txXfrm>
    </dsp:sp>
    <dsp:sp modelId="{21B1F127-12B1-764A-B63D-17924D856E50}">
      <dsp:nvSpPr>
        <dsp:cNvPr id="0" name=""/>
        <dsp:cNvSpPr/>
      </dsp:nvSpPr>
      <dsp:spPr>
        <a:xfrm rot="5400000">
          <a:off x="1300238" y="2705819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400" kern="1200" dirty="0"/>
            <a:t>575</a:t>
          </a:r>
          <a:r>
            <a:rPr kumimoji="1" lang="ja-JP" altLang="en-US" sz="1400" kern="1200"/>
            <a:t>を生成する</a:t>
          </a:r>
        </a:p>
      </dsp:txBody>
      <dsp:txXfrm rot="-5400000">
        <a:off x="1074179" y="2988464"/>
        <a:ext cx="1554683" cy="10459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160D0-F613-0141-99E6-29A23E15707B}">
      <dsp:nvSpPr>
        <dsp:cNvPr id="0" name=""/>
        <dsp:cNvSpPr/>
      </dsp:nvSpPr>
      <dsp:spPr>
        <a:xfrm>
          <a:off x="-3400744" y="-522950"/>
          <a:ext cx="4054916" cy="4054916"/>
        </a:xfrm>
        <a:prstGeom prst="blockArc">
          <a:avLst>
            <a:gd name="adj1" fmla="val 18900000"/>
            <a:gd name="adj2" fmla="val 2700000"/>
            <a:gd name="adj3" fmla="val 53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6BED8-9F1F-9D49-B2AF-3EB386F5003E}">
      <dsp:nvSpPr>
        <dsp:cNvPr id="0" name=""/>
        <dsp:cNvSpPr/>
      </dsp:nvSpPr>
      <dsp:spPr>
        <a:xfrm>
          <a:off x="420651" y="300901"/>
          <a:ext cx="5101330" cy="601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6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形態素解析</a:t>
          </a:r>
          <a:r>
            <a:rPr kumimoji="1" lang="en-US" altLang="ja-JP" sz="2100" kern="1200" dirty="0"/>
            <a:t> </a:t>
          </a:r>
          <a:r>
            <a:rPr kumimoji="1" lang="en-US" altLang="ja-JP" sz="2100" kern="1200" dirty="0" err="1"/>
            <a:t>Sudachi</a:t>
          </a:r>
          <a:endParaRPr kumimoji="1" lang="ja-JP" altLang="en-US" sz="2100" kern="1200"/>
        </a:p>
      </dsp:txBody>
      <dsp:txXfrm>
        <a:off x="420651" y="300901"/>
        <a:ext cx="5101330" cy="601803"/>
      </dsp:txXfrm>
    </dsp:sp>
    <dsp:sp modelId="{9FED6FC5-A22D-FE47-A54B-5DB6516170F7}">
      <dsp:nvSpPr>
        <dsp:cNvPr id="0" name=""/>
        <dsp:cNvSpPr/>
      </dsp:nvSpPr>
      <dsp:spPr>
        <a:xfrm>
          <a:off x="44524" y="225676"/>
          <a:ext cx="752253" cy="7522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68B5B-FE83-8A4D-ADA1-308C7A2D25EB}">
      <dsp:nvSpPr>
        <dsp:cNvPr id="0" name=""/>
        <dsp:cNvSpPr/>
      </dsp:nvSpPr>
      <dsp:spPr>
        <a:xfrm>
          <a:off x="639406" y="1203605"/>
          <a:ext cx="4882574" cy="601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6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100" kern="1200" dirty="0"/>
            <a:t>Word2Vec</a:t>
          </a:r>
        </a:p>
      </dsp:txBody>
      <dsp:txXfrm>
        <a:off x="639406" y="1203605"/>
        <a:ext cx="4882574" cy="601803"/>
      </dsp:txXfrm>
    </dsp:sp>
    <dsp:sp modelId="{A0E49559-3E07-E24F-96B2-5BC1557FE395}">
      <dsp:nvSpPr>
        <dsp:cNvPr id="0" name=""/>
        <dsp:cNvSpPr/>
      </dsp:nvSpPr>
      <dsp:spPr>
        <a:xfrm>
          <a:off x="263280" y="1128380"/>
          <a:ext cx="752253" cy="7522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B2BC-88F8-8A49-835C-D0C689521EB2}">
      <dsp:nvSpPr>
        <dsp:cNvPr id="0" name=""/>
        <dsp:cNvSpPr/>
      </dsp:nvSpPr>
      <dsp:spPr>
        <a:xfrm>
          <a:off x="420651" y="2106310"/>
          <a:ext cx="5101330" cy="601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768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100" kern="1200"/>
            <a:t>要約アルゴリズム</a:t>
          </a:r>
          <a:r>
            <a:rPr kumimoji="1" lang="en-US" altLang="ja-JP" sz="2100" kern="1200" dirty="0"/>
            <a:t> </a:t>
          </a:r>
          <a:r>
            <a:rPr kumimoji="1" lang="en-US" altLang="ja-JP" sz="2100" kern="1200" dirty="0" err="1"/>
            <a:t>TextRank</a:t>
          </a:r>
          <a:endParaRPr kumimoji="1" lang="ja-JP" altLang="en-US" sz="2100" kern="1200"/>
        </a:p>
      </dsp:txBody>
      <dsp:txXfrm>
        <a:off x="420651" y="2106310"/>
        <a:ext cx="5101330" cy="601803"/>
      </dsp:txXfrm>
    </dsp:sp>
    <dsp:sp modelId="{8275C626-08FE-164D-A26F-EA3FC234C4CC}">
      <dsp:nvSpPr>
        <dsp:cNvPr id="0" name=""/>
        <dsp:cNvSpPr/>
      </dsp:nvSpPr>
      <dsp:spPr>
        <a:xfrm>
          <a:off x="44524" y="2031085"/>
          <a:ext cx="752253" cy="7522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232D7-007D-C043-B7C5-756C0E942E10}">
      <dsp:nvSpPr>
        <dsp:cNvPr id="0" name=""/>
        <dsp:cNvSpPr/>
      </dsp:nvSpPr>
      <dsp:spPr>
        <a:xfrm rot="5400000">
          <a:off x="-311029" y="414362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/>
            <a:t>知話輪</a:t>
          </a:r>
        </a:p>
      </dsp:txBody>
      <dsp:txXfrm rot="-5400000">
        <a:off x="1" y="640421"/>
        <a:ext cx="1074178" cy="622059"/>
      </dsp:txXfrm>
    </dsp:sp>
    <dsp:sp modelId="{0451F7B2-089C-4542-8155-CFF1E39E4A94}">
      <dsp:nvSpPr>
        <dsp:cNvPr id="0" name=""/>
        <dsp:cNvSpPr/>
      </dsp:nvSpPr>
      <dsp:spPr>
        <a:xfrm rot="5400000">
          <a:off x="1300238" y="-12272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知話輪との入出力を担当</a:t>
          </a:r>
        </a:p>
      </dsp:txBody>
      <dsp:txXfrm rot="-5400000">
        <a:off x="1074179" y="159918"/>
        <a:ext cx="1554683" cy="1045978"/>
      </dsp:txXfrm>
    </dsp:sp>
    <dsp:sp modelId="{91547320-D396-DC46-B06E-5AEAB7D36898}">
      <dsp:nvSpPr>
        <dsp:cNvPr id="0" name=""/>
        <dsp:cNvSpPr/>
      </dsp:nvSpPr>
      <dsp:spPr>
        <a:xfrm rot="5400000">
          <a:off x="-311029" y="1828635"/>
          <a:ext cx="1696237" cy="107417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/>
            <a:t>要約</a:t>
          </a:r>
        </a:p>
      </dsp:txBody>
      <dsp:txXfrm rot="-5400000">
        <a:off x="1" y="2054694"/>
        <a:ext cx="1074178" cy="622059"/>
      </dsp:txXfrm>
    </dsp:sp>
    <dsp:sp modelId="{1D5C2A67-B0E5-DF43-B4FE-65CBEA302D20}">
      <dsp:nvSpPr>
        <dsp:cNvPr id="0" name=""/>
        <dsp:cNvSpPr/>
      </dsp:nvSpPr>
      <dsp:spPr>
        <a:xfrm rot="5400000">
          <a:off x="1300238" y="1291546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/>
            <a:t>メッセージから重要なキーワードを見つける</a:t>
          </a:r>
        </a:p>
      </dsp:txBody>
      <dsp:txXfrm rot="-5400000">
        <a:off x="1074179" y="1574191"/>
        <a:ext cx="1554683" cy="1045978"/>
      </dsp:txXfrm>
    </dsp:sp>
    <dsp:sp modelId="{130ABEC2-4110-CE41-A8AE-2902311F0E53}">
      <dsp:nvSpPr>
        <dsp:cNvPr id="0" name=""/>
        <dsp:cNvSpPr/>
      </dsp:nvSpPr>
      <dsp:spPr>
        <a:xfrm rot="5400000">
          <a:off x="-311029" y="3242908"/>
          <a:ext cx="1696237" cy="10741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575</a:t>
          </a:r>
          <a:endParaRPr kumimoji="1" lang="ja-JP" altLang="en-US" sz="2600" kern="1200"/>
        </a:p>
      </dsp:txBody>
      <dsp:txXfrm rot="-5400000">
        <a:off x="1" y="3468967"/>
        <a:ext cx="1074178" cy="622059"/>
      </dsp:txXfrm>
    </dsp:sp>
    <dsp:sp modelId="{21B1F127-12B1-764A-B63D-17924D856E50}">
      <dsp:nvSpPr>
        <dsp:cNvPr id="0" name=""/>
        <dsp:cNvSpPr/>
      </dsp:nvSpPr>
      <dsp:spPr>
        <a:xfrm rot="5400000">
          <a:off x="1300238" y="2705819"/>
          <a:ext cx="1159148" cy="16112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400" kern="1200" dirty="0"/>
            <a:t>575</a:t>
          </a:r>
          <a:r>
            <a:rPr kumimoji="1" lang="ja-JP" altLang="en-US" sz="1400" kern="1200"/>
            <a:t>を生成する</a:t>
          </a:r>
        </a:p>
      </dsp:txBody>
      <dsp:txXfrm rot="-5400000">
        <a:off x="1074179" y="2988464"/>
        <a:ext cx="1554683" cy="10459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0F838-0929-3B40-A2AF-E0A81FE91F2C}">
      <dsp:nvSpPr>
        <dsp:cNvPr id="0" name=""/>
        <dsp:cNvSpPr/>
      </dsp:nvSpPr>
      <dsp:spPr>
        <a:xfrm>
          <a:off x="0" y="25359"/>
          <a:ext cx="6096000" cy="814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/>
            <a:t>抽出型</a:t>
          </a:r>
        </a:p>
      </dsp:txBody>
      <dsp:txXfrm>
        <a:off x="39752" y="65111"/>
        <a:ext cx="6016496" cy="734815"/>
      </dsp:txXfrm>
    </dsp:sp>
    <dsp:sp modelId="{C3BBB302-74B9-4446-9B3C-9866FE0D1D8A}">
      <dsp:nvSpPr>
        <dsp:cNvPr id="0" name=""/>
        <dsp:cNvSpPr/>
      </dsp:nvSpPr>
      <dsp:spPr>
        <a:xfrm>
          <a:off x="0" y="839679"/>
          <a:ext cx="6096000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ja-JP" altLang="en-US" sz="1900" kern="1200">
              <a:solidFill>
                <a:srgbClr val="FF0000"/>
              </a:solidFill>
            </a:rPr>
            <a:t>グラフベース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altLang="ja-JP" sz="1900" kern="1200" dirty="0" err="1">
              <a:solidFill>
                <a:srgbClr val="FF0000"/>
              </a:solidFill>
            </a:rPr>
            <a:t>TextRank</a:t>
          </a:r>
          <a:r>
            <a:rPr kumimoji="1" lang="en-US" altLang="ja-JP" sz="1900" kern="1200" dirty="0">
              <a:solidFill>
                <a:srgbClr val="FF0000"/>
              </a:solidFill>
            </a:rPr>
            <a:t>(2004)</a:t>
          </a:r>
          <a:endParaRPr kumimoji="1" lang="ja-JP" altLang="en-US" sz="1900" kern="1200">
            <a:solidFill>
              <a:srgbClr val="FF0000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ja-JP" altLang="en-US" sz="1900" kern="1200"/>
            <a:t>特徴ベース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ja-JP" altLang="en-US" sz="1900" kern="1200"/>
            <a:t>トピックベース</a:t>
          </a:r>
        </a:p>
      </dsp:txBody>
      <dsp:txXfrm>
        <a:off x="0" y="839679"/>
        <a:ext cx="6096000" cy="1887840"/>
      </dsp:txXfrm>
    </dsp:sp>
    <dsp:sp modelId="{6AD62BA9-3EC6-CC49-BA5D-67B18562FF0B}">
      <dsp:nvSpPr>
        <dsp:cNvPr id="0" name=""/>
        <dsp:cNvSpPr/>
      </dsp:nvSpPr>
      <dsp:spPr>
        <a:xfrm>
          <a:off x="0" y="2727520"/>
          <a:ext cx="6096000" cy="814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/>
            <a:t>抽象型</a:t>
          </a:r>
        </a:p>
      </dsp:txBody>
      <dsp:txXfrm>
        <a:off x="39752" y="2767272"/>
        <a:ext cx="6016496" cy="734815"/>
      </dsp:txXfrm>
    </dsp:sp>
    <dsp:sp modelId="{3F5A5A8A-A9B8-AA40-941D-86CF45DE576C}">
      <dsp:nvSpPr>
        <dsp:cNvPr id="0" name=""/>
        <dsp:cNvSpPr/>
      </dsp:nvSpPr>
      <dsp:spPr>
        <a:xfrm>
          <a:off x="0" y="3541840"/>
          <a:ext cx="6096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altLang="ja-JP" sz="1900" kern="1200" dirty="0"/>
            <a:t>Encoder-Decoder</a:t>
          </a:r>
          <a:r>
            <a:rPr kumimoji="1" lang="ja-JP" altLang="en-US" sz="1900" kern="1200"/>
            <a:t>モデル</a:t>
          </a:r>
        </a:p>
      </dsp:txBody>
      <dsp:txXfrm>
        <a:off x="0" y="3541840"/>
        <a:ext cx="60960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2B7DF-7910-BE4F-AC78-74970E23C897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/>
              <a:t>(c)DreamArts Corporation.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BF415-B2AD-8E4A-872E-73A8AD26CD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3586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370D3-6B45-2B4A-84A4-855E5BDE7B3B}" type="datetimeFigureOut">
              <a:rPr kumimoji="1" lang="ja-JP" altLang="en-US" smtClean="0"/>
              <a:t>2019/8/21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/>
              <a:t>(c)DreamArts Corporation.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6F3E2-D961-8B48-A79F-431E47857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25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今から遡ること約</a:t>
            </a:r>
            <a:r>
              <a:rPr kumimoji="1" lang="en-US" altLang="ja-JP" dirty="0"/>
              <a:t>1240</a:t>
            </a:r>
            <a:r>
              <a:rPr kumimoji="1" lang="ja-JP" altLang="en-US"/>
              <a:t>年前、奈良時代に、川柳の起源である「和歌」が掲載された万葉集が完成されました。</a:t>
            </a:r>
            <a:endParaRPr kumimoji="1" lang="en-US" altLang="ja-JP" dirty="0"/>
          </a:p>
          <a:p>
            <a:r>
              <a:rPr kumimoji="1" lang="ja-JP" altLang="en-US"/>
              <a:t>その次の平安時代では、素晴らしい和歌を詠めることが男性の大きなステータスでした。それだけでなく、「和歌は天地の神々を動かし、人の道にも影響を与える」と言い伝えらえれ、政治的にも大きな役割を担っていました。</a:t>
            </a:r>
            <a:endParaRPr kumimoji="1" lang="en-US" altLang="ja-JP" dirty="0"/>
          </a:p>
          <a:p>
            <a:r>
              <a:rPr kumimoji="1" lang="ja-JP" altLang="en-US"/>
              <a:t>さらにその次の鎌倉時代から安土桃山時代にかけては、「連歌」と呼ばれる、</a:t>
            </a:r>
            <a:r>
              <a:rPr kumimoji="1" lang="en-US" altLang="ja-JP" dirty="0"/>
              <a:t>1</a:t>
            </a:r>
            <a:r>
              <a:rPr kumimoji="1" lang="ja-JP" altLang="en-US"/>
              <a:t>人が上の句（五七五）を詠み、別の人が下の句（七七）を詠むことで、一つの短歌を完成させるという行事が誕生し、和歌を嗜んでいました。</a:t>
            </a:r>
            <a:endParaRPr kumimoji="1" lang="en-US" altLang="ja-JP" dirty="0"/>
          </a:p>
          <a:p>
            <a:r>
              <a:rPr kumimoji="1" lang="ja-JP" altLang="en-US"/>
              <a:t>このように、「和歌」はいつの時代も人々に愛され、日本の歴史において重要な役割を担ってきました。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一方、現在、グローバル化が急速に進んでいます。</a:t>
            </a:r>
            <a:endParaRPr kumimoji="1" lang="en-US" altLang="ja-JP" dirty="0"/>
          </a:p>
          <a:p>
            <a:r>
              <a:rPr kumimoji="1" lang="ja-JP" altLang="en-US"/>
              <a:t>私は、グローバル化とは、各国が「世界」という絶対的な存在に順応し、溶け込むことではなく、各国の言語・文化・歴史などを尊重し、世界全体で調和することだと考えています。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日本の立場で文化のグローバル化を考えると、食文化、アニメ文化などは世界で尊重され、親しまれていますが、言語・文学文化はそこまでではない印象です。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日本製品などもほとんど横文字である現状の中で、知話輪は名前も漢字で、ロゴも書道で書かれており、いい意味で流行に逆らった日本らしい製品だと感じています。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この川柳</a:t>
            </a:r>
            <a:r>
              <a:rPr kumimoji="1" lang="en-US" altLang="ja-JP" dirty="0"/>
              <a:t>BOT</a:t>
            </a:r>
            <a:r>
              <a:rPr kumimoji="1" lang="ja-JP" altLang="en-US"/>
              <a:t>は、そんな知話輪と組み合わせることで、日本の古き良き和歌の文化を尊重していきましょうというメッセージがこめられています。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ja-JP"/>
              <a:t>(c)DreamArts Corporation.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F3E2-D961-8B48-A79F-431E4785742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64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D3CC807-102D-4C4D-BC37-F191D95F8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使わない</a:t>
            </a: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10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スライド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332184" y="1541043"/>
            <a:ext cx="8479632" cy="102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9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609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_slide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 userDrawn="1"/>
        </p:nvCxnSpPr>
        <p:spPr>
          <a:xfrm>
            <a:off x="0" y="3853024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1"/>
          <p:cNvSpPr>
            <a:spLocks noGrp="1"/>
          </p:cNvSpPr>
          <p:nvPr>
            <p:ph type="ctrTitle"/>
          </p:nvPr>
        </p:nvSpPr>
        <p:spPr>
          <a:xfrm>
            <a:off x="332509" y="1405990"/>
            <a:ext cx="8479704" cy="1108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4500"/>
              </a:lnSpc>
              <a:defRPr sz="3600"/>
            </a:lvl1pPr>
          </a:lstStyle>
          <a:p>
            <a:r>
              <a:rPr kumimoji="1" lang="ja-JP" altLang="en-US">
                <a:solidFill>
                  <a:schemeClr val="tx1"/>
                </a:solidFill>
              </a:rPr>
              <a:t>マスター タイトルの書式設定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331788" y="4139183"/>
            <a:ext cx="3930584" cy="17514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本文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17" hasCustomPrompt="1"/>
          </p:nvPr>
        </p:nvSpPr>
        <p:spPr>
          <a:xfrm>
            <a:off x="4881629" y="4139183"/>
            <a:ext cx="3930584" cy="17514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本文</a:t>
            </a:r>
          </a:p>
        </p:txBody>
      </p:sp>
      <p:sp>
        <p:nvSpPr>
          <p:cNvPr id="23" name="テキスト プレースホルダー 4">
            <a:extLst>
              <a:ext uri="{FF2B5EF4-FFF2-40B4-BE49-F238E27FC236}">
                <a16:creationId xmlns:a16="http://schemas.microsoft.com/office/drawing/2014/main" id="{38AE13DF-46FC-5B4F-B8D8-D2780F634A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787" y="2541426"/>
            <a:ext cx="6660028" cy="591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本文</a:t>
            </a:r>
          </a:p>
        </p:txBody>
      </p:sp>
      <p:sp>
        <p:nvSpPr>
          <p:cNvPr id="10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11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066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_slide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コネクタ 9"/>
          <p:cNvCxnSpPr/>
          <p:nvPr userDrawn="1"/>
        </p:nvCxnSpPr>
        <p:spPr>
          <a:xfrm>
            <a:off x="379770" y="940761"/>
            <a:ext cx="787283" cy="0"/>
          </a:xfrm>
          <a:prstGeom prst="line">
            <a:avLst/>
          </a:prstGeom>
          <a:ln w="82550">
            <a:solidFill>
              <a:srgbClr val="003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 userDrawn="1"/>
        </p:nvSpPr>
        <p:spPr>
          <a:xfrm>
            <a:off x="302411" y="1528886"/>
            <a:ext cx="84796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ja-JP" altLang="en-US" sz="135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 userDrawn="1"/>
        </p:nvSpPr>
        <p:spPr>
          <a:xfrm>
            <a:off x="379770" y="2481537"/>
            <a:ext cx="8479631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50"/>
              </a:lnSpc>
            </a:pPr>
            <a:endParaRPr lang="ja-JP" altLang="en-US" sz="105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B2F5A73-F510-B246-BA2B-4E7EA50C3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9" y="365126"/>
            <a:ext cx="8480424" cy="676596"/>
          </a:xfrm>
        </p:spPr>
        <p:txBody>
          <a:bodyPr>
            <a:normAutofit/>
          </a:bodyPr>
          <a:lstStyle>
            <a:lvl1pPr>
              <a:lnSpc>
                <a:spcPts val="3000"/>
              </a:lnSpc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17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813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_slide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コネクタ 9"/>
          <p:cNvCxnSpPr/>
          <p:nvPr userDrawn="1"/>
        </p:nvCxnSpPr>
        <p:spPr>
          <a:xfrm>
            <a:off x="379770" y="1261395"/>
            <a:ext cx="787283" cy="0"/>
          </a:xfrm>
          <a:prstGeom prst="line">
            <a:avLst/>
          </a:prstGeom>
          <a:ln w="82550">
            <a:solidFill>
              <a:srgbClr val="003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B2F5A73-F510-B246-BA2B-4E7EA50C31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9" y="365126"/>
            <a:ext cx="8480424" cy="810531"/>
          </a:xfrm>
        </p:spPr>
        <p:txBody>
          <a:bodyPr>
            <a:normAutofit/>
          </a:bodyPr>
          <a:lstStyle>
            <a:lvl1pPr>
              <a:lnSpc>
                <a:spcPts val="3000"/>
              </a:lnSpc>
              <a:defRPr sz="2400"/>
            </a:lvl1pPr>
          </a:lstStyle>
          <a:p>
            <a:r>
              <a:rPr kumimoji="1" lang="ja-JP" altLang="en-US" dirty="0"/>
              <a:t>マスター タイトルの書式設定</a:t>
            </a:r>
            <a:br>
              <a:rPr kumimoji="1" lang="en-US" altLang="ja-JP" dirty="0"/>
            </a:br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8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0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1789" y="2628192"/>
            <a:ext cx="8480424" cy="1536796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ts val="45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5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8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457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3"/>
          <p:cNvSpPr>
            <a:spLocks noGrp="1"/>
          </p:cNvSpPr>
          <p:nvPr>
            <p:ph sz="quarter" idx="12"/>
          </p:nvPr>
        </p:nvSpPr>
        <p:spPr>
          <a:xfrm>
            <a:off x="332192" y="1520825"/>
            <a:ext cx="8479631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タイトル プレースホルダー 6"/>
          <p:cNvSpPr>
            <a:spLocks noGrp="1"/>
          </p:cNvSpPr>
          <p:nvPr>
            <p:ph type="title" hasCustomPrompt="1"/>
          </p:nvPr>
        </p:nvSpPr>
        <p:spPr>
          <a:xfrm>
            <a:off x="332192" y="368413"/>
            <a:ext cx="8479631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使わない</a:t>
            </a:r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323850" y="1268413"/>
            <a:ext cx="84879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10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41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ロゴ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56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6FA5E4E-56EA-4FFE-B466-03B59E68DEA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339965" y="368300"/>
            <a:ext cx="1462087" cy="2094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789" y="365126"/>
            <a:ext cx="8480424" cy="10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789" y="1520825"/>
            <a:ext cx="8480423" cy="497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8" name="フッター プレースホルダー 3">
            <a:extLst>
              <a:ext uri="{FF2B5EF4-FFF2-40B4-BE49-F238E27FC236}">
                <a16:creationId xmlns:a16="http://schemas.microsoft.com/office/drawing/2014/main" id="{E131EC38-A271-CF41-95D5-FB828E337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1356" y="6517117"/>
            <a:ext cx="1559624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©DreamArts Corporation. </a:t>
            </a:r>
            <a:endParaRPr lang="ja-JP" altLang="en-US" dirty="0"/>
          </a:p>
        </p:txBody>
      </p:sp>
      <p:sp>
        <p:nvSpPr>
          <p:cNvPr id="10" name="スライド番号プレースホルダー 6">
            <a:extLst>
              <a:ext uri="{FF2B5EF4-FFF2-40B4-BE49-F238E27FC236}">
                <a16:creationId xmlns:a16="http://schemas.microsoft.com/office/drawing/2014/main" id="{7B519E1C-85EE-9F47-B1AE-759F86FE8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2052" y="6517117"/>
            <a:ext cx="414337" cy="252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127D-E24F-4041-A91E-999D0B66481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C3B005E-91A0-9C44-9776-C3C534673481}"/>
              </a:ext>
            </a:extLst>
          </p:cNvPr>
          <p:cNvSpPr/>
          <p:nvPr userDrawn="1"/>
        </p:nvSpPr>
        <p:spPr>
          <a:xfrm>
            <a:off x="9278154" y="3481370"/>
            <a:ext cx="542925" cy="421152"/>
          </a:xfrm>
          <a:prstGeom prst="rect">
            <a:avLst/>
          </a:prstGeom>
          <a:solidFill>
            <a:srgbClr val="0035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6987A9-B364-474C-8C52-39867D3502AC}"/>
              </a:ext>
            </a:extLst>
          </p:cNvPr>
          <p:cNvSpPr/>
          <p:nvPr userDrawn="1"/>
        </p:nvSpPr>
        <p:spPr>
          <a:xfrm>
            <a:off x="9278154" y="3969866"/>
            <a:ext cx="542925" cy="421152"/>
          </a:xfrm>
          <a:prstGeom prst="rect">
            <a:avLst/>
          </a:prstGeom>
          <a:solidFill>
            <a:srgbClr val="6686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E88178-381E-4A45-AFAF-D0308E63153C}"/>
              </a:ext>
            </a:extLst>
          </p:cNvPr>
          <p:cNvSpPr/>
          <p:nvPr userDrawn="1"/>
        </p:nvSpPr>
        <p:spPr>
          <a:xfrm>
            <a:off x="9278154" y="4458363"/>
            <a:ext cx="542925" cy="421152"/>
          </a:xfrm>
          <a:prstGeom prst="rect">
            <a:avLst/>
          </a:prstGeom>
          <a:solidFill>
            <a:srgbClr val="B2C2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0B1808-A452-9B4A-A80A-01572873AAC6}"/>
              </a:ext>
            </a:extLst>
          </p:cNvPr>
          <p:cNvSpPr/>
          <p:nvPr userDrawn="1"/>
        </p:nvSpPr>
        <p:spPr>
          <a:xfrm>
            <a:off x="9278154" y="4942469"/>
            <a:ext cx="542925" cy="4211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2EFEB9-2351-1940-85C3-CF117053E084}"/>
              </a:ext>
            </a:extLst>
          </p:cNvPr>
          <p:cNvSpPr/>
          <p:nvPr userDrawn="1"/>
        </p:nvSpPr>
        <p:spPr>
          <a:xfrm>
            <a:off x="9278154" y="5430966"/>
            <a:ext cx="542925" cy="421152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5831A7E-1076-D741-A75C-5DA9264FA91C}"/>
              </a:ext>
            </a:extLst>
          </p:cNvPr>
          <p:cNvSpPr/>
          <p:nvPr userDrawn="1"/>
        </p:nvSpPr>
        <p:spPr>
          <a:xfrm>
            <a:off x="9278154" y="5936346"/>
            <a:ext cx="542925" cy="421152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59EA9F0-8C1A-4A4B-843A-CF2C489E4119}"/>
              </a:ext>
            </a:extLst>
          </p:cNvPr>
          <p:cNvSpPr/>
          <p:nvPr userDrawn="1"/>
        </p:nvSpPr>
        <p:spPr>
          <a:xfrm>
            <a:off x="9278154" y="6436848"/>
            <a:ext cx="542925" cy="4211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1E46948-F78F-6845-BC79-DCE97F454BCE}"/>
              </a:ext>
            </a:extLst>
          </p:cNvPr>
          <p:cNvSpPr/>
          <p:nvPr userDrawn="1"/>
        </p:nvSpPr>
        <p:spPr>
          <a:xfrm>
            <a:off x="9278154" y="1970108"/>
            <a:ext cx="542925" cy="4211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D35AB06-95A7-D543-A06B-FCF511D24392}"/>
              </a:ext>
            </a:extLst>
          </p:cNvPr>
          <p:cNvSpPr/>
          <p:nvPr userDrawn="1"/>
        </p:nvSpPr>
        <p:spPr>
          <a:xfrm>
            <a:off x="9278154" y="2475488"/>
            <a:ext cx="542925" cy="42115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DA5A26E-4EFC-9B40-9646-09318F252F77}"/>
              </a:ext>
            </a:extLst>
          </p:cNvPr>
          <p:cNvSpPr/>
          <p:nvPr userDrawn="1"/>
        </p:nvSpPr>
        <p:spPr>
          <a:xfrm>
            <a:off x="9278154" y="2975990"/>
            <a:ext cx="542925" cy="4211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68557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88" r:id="rId3"/>
    <p:sldLayoutId id="2147483710" r:id="rId4"/>
    <p:sldLayoutId id="2147483787" r:id="rId5"/>
    <p:sldLayoutId id="2147483662" r:id="rId6"/>
    <p:sldLayoutId id="2147483663" r:id="rId7"/>
    <p:sldLayoutId id="2147483667" r:id="rId8"/>
  </p:sldLayoutIdLst>
  <p:hf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kumimoji="1"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200"/>
        </a:lnSpc>
        <a:spcBef>
          <a:spcPts val="10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2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2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2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2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15">
          <p15:clr>
            <a:srgbClr val="F26B43"/>
          </p15:clr>
        </p15:guide>
        <p15:guide id="3" pos="2880">
          <p15:clr>
            <a:srgbClr val="F26B43"/>
          </p15:clr>
        </p15:guide>
        <p15:guide id="4">
          <p15:clr>
            <a:srgbClr val="F26B43"/>
          </p15:clr>
        </p15:guide>
        <p15:guide id="5" pos="5760">
          <p15:clr>
            <a:srgbClr val="F26B43"/>
          </p15:clr>
        </p15:guide>
        <p15:guide id="6" pos="209">
          <p15:clr>
            <a:srgbClr val="F26B43"/>
          </p15:clr>
        </p15:guide>
        <p15:guide id="7" pos="5551">
          <p15:clr>
            <a:srgbClr val="F26B43"/>
          </p15:clr>
        </p15:guide>
        <p15:guide id="8" orient="horz" pos="232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799">
          <p15:clr>
            <a:srgbClr val="F26B43"/>
          </p15:clr>
        </p15:guide>
        <p15:guide id="1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://okajoki.com/db/search.php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a.wikipedia.org/wiki/%E5%AD%A3%E8%AA%9E" TargetMode="External"/><Relationship Id="rId13" Type="http://schemas.openxmlformats.org/officeDocument/2006/relationships/hyperlink" Target="https://ja.wikipedia.org/wiki/%E8%87%AA%E7%94%B1%E5%BE%8B" TargetMode="External"/><Relationship Id="rId3" Type="http://schemas.openxmlformats.org/officeDocument/2006/relationships/hyperlink" Target="https://ja.wikipedia.org/wiki/%E8%A9%A9" TargetMode="External"/><Relationship Id="rId7" Type="http://schemas.openxmlformats.org/officeDocument/2006/relationships/hyperlink" Target="https://ja.wikipedia.org/wiki/%E4%BB%98%E3%81%91%E5%8F%A5" TargetMode="External"/><Relationship Id="rId12" Type="http://schemas.openxmlformats.org/officeDocument/2006/relationships/hyperlink" Target="https://ja.wikipedia.org/wiki/%E5%8F%A5%E3%81%BE%E3%81%9F%E3%81%8C%E3%82%8A" TargetMode="External"/><Relationship Id="rId2" Type="http://schemas.openxmlformats.org/officeDocument/2006/relationships/hyperlink" Target="https://ja.wikipedia.org/wiki/%E6%97%A5%E6%9C%AC%E8%AA%9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a.wikipedia.org/wiki/%E9%80%A3%E6%AD%8C" TargetMode="External"/><Relationship Id="rId11" Type="http://schemas.openxmlformats.org/officeDocument/2006/relationships/hyperlink" Target="https://ja.wikipedia.org/wiki/%E5%8F%A3%E8%AA%9E" TargetMode="External"/><Relationship Id="rId5" Type="http://schemas.openxmlformats.org/officeDocument/2006/relationships/hyperlink" Target="https://ja.wikipedia.org/wiki/%E4%BF%B3%E5%8F%A5" TargetMode="External"/><Relationship Id="rId10" Type="http://schemas.openxmlformats.org/officeDocument/2006/relationships/hyperlink" Target="https://ja.wikipedia.org/wiki/%E5%B7%9D%E6%9F%B3#cite_note-1" TargetMode="External"/><Relationship Id="rId4" Type="http://schemas.openxmlformats.org/officeDocument/2006/relationships/hyperlink" Target="https://ja.wikipedia.org/wiki/%E4%BF%B3%E8%AB%A7" TargetMode="External"/><Relationship Id="rId9" Type="http://schemas.openxmlformats.org/officeDocument/2006/relationships/hyperlink" Target="https://ja.wikipedia.org/w/index.php?title=%E5%88%87%E3%82%8C&amp;action=edit&amp;redlink=1" TargetMode="External"/><Relationship Id="rId14" Type="http://schemas.openxmlformats.org/officeDocument/2006/relationships/hyperlink" Target="https://ja.wikipedia.org/wiki/%E9%A7%84%E6%B4%92%E8%90%B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1C5E82-4C1F-0743-B2C6-F04B797F6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2479778"/>
            <a:ext cx="8479704" cy="1108075"/>
          </a:xfrm>
        </p:spPr>
        <p:txBody>
          <a:bodyPr>
            <a:normAutofit/>
          </a:bodyPr>
          <a:lstStyle/>
          <a:p>
            <a:r>
              <a:rPr lang="en-US" altLang="ja-JP" dirty="0"/>
              <a:t>Senryu BOT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9F1D703-FE2C-4645-B5FF-5455156E3A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1787" y="3292200"/>
            <a:ext cx="6660028" cy="591307"/>
          </a:xfrm>
        </p:spPr>
        <p:txBody>
          <a:bodyPr/>
          <a:lstStyle/>
          <a:p>
            <a:r>
              <a:rPr lang="en-US" altLang="ja-JP" dirty="0"/>
              <a:t>Team: </a:t>
            </a:r>
            <a:r>
              <a:rPr lang="en-US" altLang="ja-JP" dirty="0" err="1"/>
              <a:t>BOston</a:t>
            </a:r>
            <a:r>
              <a:rPr lang="en-US" altLang="ja-JP" dirty="0"/>
              <a:t> Terrier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2F9AC6-2034-6247-80B9-9FBB891B4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9F0F0B-6333-7A49-BA72-6A6AD9B2F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DF78B8-0696-FA46-8043-3C457D9C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60" y="638262"/>
            <a:ext cx="1868820" cy="32036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BE7C456-C6A9-D043-B802-527B17BB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" y="5013471"/>
            <a:ext cx="1208538" cy="15036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B0D8927-F948-8742-9A0A-2A54D72E9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02" y="5299029"/>
            <a:ext cx="871272" cy="116638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11A5F43-7F5A-5D42-8071-E18CB5559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698" y="4096055"/>
            <a:ext cx="2369354" cy="236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F7A1F-524C-6A47-8B99-8262405D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開発の流れ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FC4DC0-38A2-6E4A-BEEB-1EF089BC8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5BC2EF-B4FC-AC4F-B305-8E1EAAB7A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B77EAECC-7DD1-A64C-9EB7-9AF7C8DBB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706382"/>
              </p:ext>
            </p:extLst>
          </p:nvPr>
        </p:nvGraphicFramePr>
        <p:xfrm>
          <a:off x="952902" y="1414913"/>
          <a:ext cx="7166768" cy="481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19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A7CE9-9BD4-BF48-83E8-EF99D96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9" y="365126"/>
            <a:ext cx="8480424" cy="676596"/>
          </a:xfrm>
        </p:spPr>
        <p:txBody>
          <a:bodyPr/>
          <a:lstStyle/>
          <a:p>
            <a:r>
              <a:rPr lang="en-US" altLang="ja-JP" dirty="0"/>
              <a:t>Chiwawa</a:t>
            </a:r>
            <a:r>
              <a:rPr lang="ja-JP" altLang="en-US"/>
              <a:t>インターフェース部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F92D238-BAC0-2E43-94B0-AC10B5287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AFFD5D-870E-0F45-B238-9636C9EF6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38DC4E2F-A820-E340-88BC-B76CBEDEA709}"/>
              </a:ext>
            </a:extLst>
          </p:cNvPr>
          <p:cNvGraphicFramePr/>
          <p:nvPr/>
        </p:nvGraphicFramePr>
        <p:xfrm>
          <a:off x="331789" y="1413694"/>
          <a:ext cx="2685447" cy="473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1468D92A-86F3-C846-86BF-248F2C85B443}"/>
              </a:ext>
            </a:extLst>
          </p:cNvPr>
          <p:cNvGraphicFramePr/>
          <p:nvPr/>
        </p:nvGraphicFramePr>
        <p:xfrm>
          <a:off x="3251705" y="1709199"/>
          <a:ext cx="5560506" cy="1315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6E2C4C57-F064-A847-B96D-BCA932A9F54D}"/>
              </a:ext>
            </a:extLst>
          </p:cNvPr>
          <p:cNvGraphicFramePr/>
          <p:nvPr/>
        </p:nvGraphicFramePr>
        <p:xfrm>
          <a:off x="3300474" y="4273203"/>
          <a:ext cx="5560506" cy="1315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8BF31E-BF5B-D441-AF75-AEA63788C102}"/>
              </a:ext>
            </a:extLst>
          </p:cNvPr>
          <p:cNvSpPr txBox="1"/>
          <p:nvPr/>
        </p:nvSpPr>
        <p:spPr>
          <a:xfrm>
            <a:off x="3867016" y="1536517"/>
            <a:ext cx="113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latin typeface="+mn-ea"/>
              </a:rPr>
              <a:t>「</a:t>
            </a:r>
            <a:r>
              <a:rPr kumimoji="1" lang="en-US" altLang="ja-JP" b="1" dirty="0">
                <a:solidFill>
                  <a:srgbClr val="FF0000"/>
                </a:solidFill>
                <a:latin typeface="+mn-ea"/>
              </a:rPr>
              <a:t>575</a:t>
            </a:r>
            <a:r>
              <a:rPr kumimoji="1" lang="ja-JP" altLang="en-US" b="1">
                <a:latin typeface="+mn-ea"/>
              </a:rPr>
              <a:t>」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EB19120-4F03-214A-90B6-82750DC1ED0C}"/>
              </a:ext>
            </a:extLst>
          </p:cNvPr>
          <p:cNvGrpSpPr>
            <a:grpSpLocks noChangeAspect="1"/>
          </p:cNvGrpSpPr>
          <p:nvPr/>
        </p:nvGrpSpPr>
        <p:grpSpPr>
          <a:xfrm>
            <a:off x="3040672" y="1063214"/>
            <a:ext cx="1057048" cy="1098000"/>
            <a:chOff x="6374674" y="957485"/>
            <a:chExt cx="1055646" cy="1096544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272B876-E5D2-4644-AF79-BD6D451A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72204"/>
            <a:stretch/>
          </p:blipFill>
          <p:spPr>
            <a:xfrm>
              <a:off x="6583680" y="957485"/>
              <a:ext cx="846640" cy="1096544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E80208B-E6FA-8340-8496-A0C9D9834364}"/>
                </a:ext>
              </a:extLst>
            </p:cNvPr>
            <p:cNvSpPr/>
            <p:nvPr/>
          </p:nvSpPr>
          <p:spPr>
            <a:xfrm>
              <a:off x="6374674" y="1528354"/>
              <a:ext cx="339635" cy="254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349F332-6EA7-164A-A322-B579CCD7A113}"/>
              </a:ext>
            </a:extLst>
          </p:cNvPr>
          <p:cNvGrpSpPr>
            <a:grpSpLocks noChangeAspect="1"/>
          </p:cNvGrpSpPr>
          <p:nvPr/>
        </p:nvGrpSpPr>
        <p:grpSpPr>
          <a:xfrm>
            <a:off x="6772832" y="3502445"/>
            <a:ext cx="1057048" cy="1098000"/>
            <a:chOff x="6374674" y="957485"/>
            <a:chExt cx="1055646" cy="1096544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C41A17-2C82-C04A-9DBE-CBD2337B9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72204"/>
            <a:stretch/>
          </p:blipFill>
          <p:spPr>
            <a:xfrm>
              <a:off x="6583680" y="957485"/>
              <a:ext cx="846640" cy="1096544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E40FCAD-B225-9D4A-A851-0C9664C6302E}"/>
                </a:ext>
              </a:extLst>
            </p:cNvPr>
            <p:cNvSpPr/>
            <p:nvPr/>
          </p:nvSpPr>
          <p:spPr>
            <a:xfrm>
              <a:off x="6374674" y="1528354"/>
              <a:ext cx="339635" cy="254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4AE8FDB-E20D-6E4A-B14C-7D2423CF6D28}"/>
              </a:ext>
            </a:extLst>
          </p:cNvPr>
          <p:cNvSpPr txBox="1"/>
          <p:nvPr/>
        </p:nvSpPr>
        <p:spPr>
          <a:xfrm>
            <a:off x="7625338" y="3930640"/>
            <a:ext cx="138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latin typeface="+mn-ea"/>
              </a:rPr>
              <a:t>知話輪</a:t>
            </a:r>
            <a:r>
              <a:rPr lang="en-US" altLang="ja-JP" b="1" dirty="0">
                <a:latin typeface="+mn-ea"/>
              </a:rPr>
              <a:t>API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1CD223D-2470-DE45-9E70-8CE1E4F819FC}"/>
              </a:ext>
            </a:extLst>
          </p:cNvPr>
          <p:cNvGrpSpPr>
            <a:grpSpLocks noChangeAspect="1"/>
          </p:cNvGrpSpPr>
          <p:nvPr/>
        </p:nvGrpSpPr>
        <p:grpSpPr>
          <a:xfrm>
            <a:off x="4946940" y="1060634"/>
            <a:ext cx="1057048" cy="1098000"/>
            <a:chOff x="6374674" y="957485"/>
            <a:chExt cx="1055646" cy="1096544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D2448C6-9A78-5949-9D67-0C49D852F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72204"/>
            <a:stretch/>
          </p:blipFill>
          <p:spPr>
            <a:xfrm>
              <a:off x="6583680" y="957485"/>
              <a:ext cx="846640" cy="1096544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3642BFB-FCC8-1B46-B1CD-A7DB2D2A2885}"/>
                </a:ext>
              </a:extLst>
            </p:cNvPr>
            <p:cNvSpPr/>
            <p:nvPr/>
          </p:nvSpPr>
          <p:spPr>
            <a:xfrm>
              <a:off x="6374674" y="1528354"/>
              <a:ext cx="339635" cy="254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10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A7CE9-9BD4-BF48-83E8-EF99D96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9" y="365126"/>
            <a:ext cx="8480424" cy="676596"/>
          </a:xfrm>
        </p:spPr>
        <p:txBody>
          <a:bodyPr/>
          <a:lstStyle/>
          <a:p>
            <a:r>
              <a:rPr lang="en-US" altLang="ja-JP" dirty="0"/>
              <a:t>Chiwawa</a:t>
            </a:r>
            <a:r>
              <a:rPr lang="ja-JP" altLang="en-US"/>
              <a:t>インターフェース部</a:t>
            </a:r>
            <a:r>
              <a:rPr lang="en-US" altLang="ja-JP" dirty="0"/>
              <a:t> – </a:t>
            </a:r>
            <a:r>
              <a:rPr lang="ja-JP" altLang="en-US"/>
              <a:t>テキスト前処理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F92D238-BAC0-2E43-94B0-AC10B5287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AFFD5D-870E-0F45-B238-9636C9EF6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38DC4E2F-A820-E340-88BC-B76CBEDEA709}"/>
              </a:ext>
            </a:extLst>
          </p:cNvPr>
          <p:cNvGraphicFramePr/>
          <p:nvPr/>
        </p:nvGraphicFramePr>
        <p:xfrm>
          <a:off x="331789" y="1413694"/>
          <a:ext cx="2685447" cy="473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D2AB70-F304-C24E-A1C5-EDE9F65E206F}"/>
              </a:ext>
            </a:extLst>
          </p:cNvPr>
          <p:cNvSpPr txBox="1"/>
          <p:nvPr/>
        </p:nvSpPr>
        <p:spPr>
          <a:xfrm>
            <a:off x="4348978" y="2197548"/>
            <a:ext cx="35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記号</a:t>
            </a:r>
            <a:r>
              <a:rPr kumimoji="1" lang="en-US" altLang="ja-JP" dirty="0"/>
              <a:t>, </a:t>
            </a:r>
            <a:r>
              <a:rPr lang="ja-JP" altLang="en-US"/>
              <a:t>改行、タブ</a:t>
            </a:r>
            <a:r>
              <a:rPr lang="en-US" altLang="ja-JP" dirty="0"/>
              <a:t>, URL</a:t>
            </a:r>
            <a:r>
              <a:rPr lang="ja-JP" altLang="en-US"/>
              <a:t>などを削除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D2831B-C512-3043-A20F-4D648BF187EB}"/>
              </a:ext>
            </a:extLst>
          </p:cNvPr>
          <p:cNvSpPr txBox="1"/>
          <p:nvPr/>
        </p:nvSpPr>
        <p:spPr>
          <a:xfrm>
            <a:off x="4348978" y="2737800"/>
            <a:ext cx="51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半角カタカナを全角カタカナに変換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9E9E3A-6428-9741-9AAE-575F058322CB}"/>
              </a:ext>
            </a:extLst>
          </p:cNvPr>
          <p:cNvSpPr txBox="1"/>
          <p:nvPr/>
        </p:nvSpPr>
        <p:spPr>
          <a:xfrm>
            <a:off x="4348978" y="3878944"/>
            <a:ext cx="35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文字の間のスペースを削除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4E9A38B-C0FF-304A-8A2A-2F1A15501A34}"/>
              </a:ext>
            </a:extLst>
          </p:cNvPr>
          <p:cNvSpPr txBox="1"/>
          <p:nvPr/>
        </p:nvSpPr>
        <p:spPr>
          <a:xfrm>
            <a:off x="3642058" y="1561355"/>
            <a:ext cx="50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要約しやすいように文字列の正規化を行う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7161CA-C289-2E4F-B976-A1B1DB5B00BC}"/>
              </a:ext>
            </a:extLst>
          </p:cNvPr>
          <p:cNvSpPr txBox="1"/>
          <p:nvPr/>
        </p:nvSpPr>
        <p:spPr>
          <a:xfrm>
            <a:off x="4348978" y="4319366"/>
            <a:ext cx="35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</a:t>
            </a:r>
            <a:r>
              <a:rPr kumimoji="1" lang="en-US" altLang="ja-JP" dirty="0"/>
              <a:t>tc.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FB36276-13B2-FE49-9DC7-9706B10C85E6}"/>
              </a:ext>
            </a:extLst>
          </p:cNvPr>
          <p:cNvSpPr txBox="1"/>
          <p:nvPr/>
        </p:nvSpPr>
        <p:spPr>
          <a:xfrm>
            <a:off x="4348978" y="3296423"/>
            <a:ext cx="51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全角英数字を半角に変換</a:t>
            </a:r>
            <a:r>
              <a:rPr kumimoji="1" lang="en-US" altLang="ja-JP" dirty="0"/>
              <a:t> (A-Z </a:t>
            </a:r>
            <a:r>
              <a:rPr kumimoji="1" lang="ja-JP" altLang="en-US"/>
              <a:t>→</a:t>
            </a:r>
            <a:r>
              <a:rPr kumimoji="1" lang="en-US" altLang="ja-JP" dirty="0"/>
              <a:t> a-z)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01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0D6BB76-A1FB-0145-9C54-3FE57A299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836068"/>
              </p:ext>
            </p:extLst>
          </p:nvPr>
        </p:nvGraphicFramePr>
        <p:xfrm>
          <a:off x="331789" y="1413694"/>
          <a:ext cx="2685447" cy="473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BA122701-1067-6147-90DB-D0C343AAB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953894"/>
              </p:ext>
            </p:extLst>
          </p:nvPr>
        </p:nvGraphicFramePr>
        <p:xfrm>
          <a:off x="3145380" y="1839432"/>
          <a:ext cx="5560506" cy="300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807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B0D6BB76-A1FB-0145-9C54-3FE57A2992D7}"/>
              </a:ext>
            </a:extLst>
          </p:cNvPr>
          <p:cNvGraphicFramePr/>
          <p:nvPr/>
        </p:nvGraphicFramePr>
        <p:xfrm>
          <a:off x="331789" y="1413694"/>
          <a:ext cx="2685447" cy="473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9355E9-A4AE-8B44-A36B-C8CC33857628}"/>
              </a:ext>
            </a:extLst>
          </p:cNvPr>
          <p:cNvSpPr txBox="1"/>
          <p:nvPr/>
        </p:nvSpPr>
        <p:spPr>
          <a:xfrm>
            <a:off x="3468029" y="1413694"/>
            <a:ext cx="534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Word2Vec</a:t>
            </a:r>
            <a:r>
              <a:rPr kumimoji="1" lang="ja-JP" altLang="en-US"/>
              <a:t>はボキャブラリにない文章はベクトル化できない</a:t>
            </a:r>
            <a:endParaRPr kumimoji="1" lang="en-US" altLang="ja-JP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C00000"/>
                </a:solidFill>
              </a:rPr>
              <a:t>C</a:t>
            </a:r>
            <a:r>
              <a:rPr kumimoji="1" lang="en-US" altLang="ja-JP" dirty="0">
                <a:solidFill>
                  <a:schemeClr val="accent4"/>
                </a:solidFill>
              </a:rPr>
              <a:t>hiwawa</a:t>
            </a:r>
            <a:r>
              <a:rPr kumimoji="1" lang="ja-JP" altLang="en-US">
                <a:solidFill>
                  <a:schemeClr val="accent4"/>
                </a:solidFill>
              </a:rPr>
              <a:t>のデータベース</a:t>
            </a:r>
            <a:r>
              <a:rPr kumimoji="1" lang="ja-JP" altLang="en-US"/>
              <a:t>から</a:t>
            </a:r>
            <a:r>
              <a:rPr lang="ja-JP" altLang="en-US"/>
              <a:t>データを形態素解析，コーパスを生成して</a:t>
            </a:r>
            <a:r>
              <a:rPr lang="en-US" altLang="ja-JP" dirty="0"/>
              <a:t>Word2Vec</a:t>
            </a:r>
            <a:r>
              <a:rPr lang="ja-JP" altLang="en-US"/>
              <a:t>を追加学習</a:t>
            </a:r>
            <a:endParaRPr kumimoji="1" lang="ja-JP" altLang="en-US"/>
          </a:p>
        </p:txBody>
      </p:sp>
      <p:pic>
        <p:nvPicPr>
          <p:cNvPr id="9" name="図 8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F18F441-F595-B449-8A74-10FDE5078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737" y="2538280"/>
            <a:ext cx="5869263" cy="41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14EAD3-501A-704C-ACA1-06C2E757838C}"/>
              </a:ext>
            </a:extLst>
          </p:cNvPr>
          <p:cNvSpPr/>
          <p:nvPr/>
        </p:nvSpPr>
        <p:spPr>
          <a:xfrm>
            <a:off x="1997452" y="1148161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文章要約をするには？</a:t>
            </a:r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35A0B9AF-5DD8-8340-A6D2-AEC2A3F01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396420"/>
              </p:ext>
            </p:extLst>
          </p:nvPr>
        </p:nvGraphicFramePr>
        <p:xfrm>
          <a:off x="1524000" y="19624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438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9952F8C-2FC3-B546-ADEF-B572A0B0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8" y="1896331"/>
            <a:ext cx="6245464" cy="448025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EAFD8-5847-1241-BEF7-964AFB1D6A1D}"/>
              </a:ext>
            </a:extLst>
          </p:cNvPr>
          <p:cNvSpPr txBox="1"/>
          <p:nvPr/>
        </p:nvSpPr>
        <p:spPr>
          <a:xfrm>
            <a:off x="672932" y="1364399"/>
            <a:ext cx="81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TextRank</a:t>
            </a:r>
            <a:r>
              <a:rPr kumimoji="1" lang="en-US" altLang="ja-JP" sz="2400" dirty="0"/>
              <a:t>: PageRank(1998)</a:t>
            </a:r>
            <a:r>
              <a:rPr kumimoji="1" lang="ja-JP" altLang="en-US" sz="2400"/>
              <a:t>を文章に適応させたアルゴリズム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1697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14EAD3-501A-704C-ACA1-06C2E757838C}"/>
              </a:ext>
            </a:extLst>
          </p:cNvPr>
          <p:cNvSpPr/>
          <p:nvPr/>
        </p:nvSpPr>
        <p:spPr>
          <a:xfrm>
            <a:off x="1145421" y="1218268"/>
            <a:ext cx="6853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入力されたメッセージを要約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9A44ED-D02F-8D41-B4E9-BF56FF2D6239}"/>
              </a:ext>
            </a:extLst>
          </p:cNvPr>
          <p:cNvSpPr txBox="1"/>
          <p:nvPr/>
        </p:nvSpPr>
        <p:spPr>
          <a:xfrm>
            <a:off x="964148" y="2057791"/>
            <a:ext cx="7564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/>
              <a:t>TextRank</a:t>
            </a:r>
            <a:r>
              <a:rPr lang="ja-JP" altLang="en-US" sz="2400"/>
              <a:t>は</a:t>
            </a:r>
            <a:r>
              <a:rPr lang="en-US" altLang="ja-JP" sz="2400" dirty="0"/>
              <a:t>Sumy</a:t>
            </a:r>
            <a:r>
              <a:rPr lang="ja-JP" altLang="en-US" sz="2400"/>
              <a:t>というライブラリで扱える</a:t>
            </a:r>
            <a:endParaRPr lang="en-US" altLang="ja-JP" sz="2400" dirty="0"/>
          </a:p>
          <a:p>
            <a:r>
              <a:rPr lang="ja-JP" altLang="en-US" sz="2400"/>
              <a:t>　→ エッジは類似度．類似度はトークンの頻度</a:t>
            </a:r>
            <a:endParaRPr lang="en-US" altLang="ja-JP" sz="2400" dirty="0"/>
          </a:p>
          <a:p>
            <a:r>
              <a:rPr lang="ja-JP" altLang="en-US" sz="2400"/>
              <a:t>　→</a:t>
            </a:r>
            <a:r>
              <a:rPr lang="en-US" altLang="ja-JP" sz="2400" dirty="0"/>
              <a:t> </a:t>
            </a:r>
            <a:r>
              <a:rPr lang="ja-JP" altLang="en-US" sz="2400"/>
              <a:t>類似度を</a:t>
            </a:r>
            <a:r>
              <a:rPr lang="en-US" altLang="ja-JP" sz="2400" dirty="0"/>
              <a:t>Word2Vec</a:t>
            </a:r>
            <a:r>
              <a:rPr lang="ja-JP" altLang="en-US" sz="2400"/>
              <a:t>のベクトルに変更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973739-88FC-024E-9E15-8EE0BF061683}"/>
              </a:ext>
            </a:extLst>
          </p:cNvPr>
          <p:cNvSpPr txBox="1"/>
          <p:nvPr/>
        </p:nvSpPr>
        <p:spPr>
          <a:xfrm>
            <a:off x="789984" y="3599881"/>
            <a:ext cx="7564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先週入社のいしばなんですが、知話輪の</a:t>
            </a:r>
            <a:r>
              <a:rPr lang="en-US" altLang="ja-JP" dirty="0">
                <a:highlight>
                  <a:srgbClr val="FFFF00"/>
                </a:highlight>
              </a:rPr>
              <a:t>CT_WR</a:t>
            </a:r>
            <a:r>
              <a:rPr lang="ja-JP" altLang="en-US">
                <a:highlight>
                  <a:srgbClr val="FFFF00"/>
                </a:highlight>
              </a:rPr>
              <a:t>グループが検索・登録できないです。</a:t>
            </a:r>
            <a:r>
              <a:rPr lang="ja-JP" altLang="en-US"/>
              <a:t> （文書の登録はできている）まだ業務で困った感は無いのですが、もやっと感があるので改善してほしいところです。</a:t>
            </a:r>
            <a:r>
              <a:rPr lang="ja-JP" altLang="en-US">
                <a:highlight>
                  <a:srgbClr val="FFFF00"/>
                </a:highlight>
              </a:rPr>
              <a:t> その他のグルーブはデータ連携的なことできるっぽいのに、このグループだけできないのはなぜなんでしょう？</a:t>
            </a:r>
            <a:r>
              <a:rPr lang="en-US" altLang="ja-JP" dirty="0"/>
              <a:t> Sm@rtDB</a:t>
            </a:r>
            <a:r>
              <a:rPr lang="ja-JP" altLang="en-US"/>
              <a:t>のバインダーは登録したんですが、知話輪のグループが見えないから、タイムラインに投稿されたのかわかんないんですよ。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75732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3E288A-A6D2-504C-8BF5-1C098407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要約部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DBE050-3A7E-A844-B0F3-7331ACEDA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0E5EA-D5E4-A540-9A26-63ED52E6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A14EAD3-501A-704C-ACA1-06C2E757838C}"/>
              </a:ext>
            </a:extLst>
          </p:cNvPr>
          <p:cNvSpPr/>
          <p:nvPr/>
        </p:nvSpPr>
        <p:spPr>
          <a:xfrm>
            <a:off x="888943" y="1218268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メッセージのキーワードを抽出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973739-88FC-024E-9E15-8EE0BF061683}"/>
              </a:ext>
            </a:extLst>
          </p:cNvPr>
          <p:cNvSpPr txBox="1"/>
          <p:nvPr/>
        </p:nvSpPr>
        <p:spPr>
          <a:xfrm>
            <a:off x="789984" y="1959478"/>
            <a:ext cx="7564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先週入社のいしばなんですが、知話輪の</a:t>
            </a:r>
            <a:r>
              <a:rPr lang="en-US" altLang="ja-JP" dirty="0">
                <a:highlight>
                  <a:srgbClr val="FFFF00"/>
                </a:highlight>
              </a:rPr>
              <a:t>CT_WR</a:t>
            </a:r>
            <a:r>
              <a:rPr lang="ja-JP" altLang="en-US">
                <a:highlight>
                  <a:srgbClr val="FFFF00"/>
                </a:highlight>
              </a:rPr>
              <a:t>グループが検索・登録できないです。</a:t>
            </a:r>
            <a:r>
              <a:rPr lang="ja-JP" altLang="en-US"/>
              <a:t> （文書の登録はできている）まだ業務で困った感は無いのですが、もやっと感があるので改善してほしいところです。</a:t>
            </a:r>
            <a:r>
              <a:rPr lang="ja-JP" altLang="en-US">
                <a:highlight>
                  <a:srgbClr val="FFFF00"/>
                </a:highlight>
              </a:rPr>
              <a:t> その他のグルーブはデータ連携的なことできるっぽいのに、このグループだけできないのはなぜなんでしょう？</a:t>
            </a:r>
            <a:r>
              <a:rPr lang="en-US" altLang="ja-JP" dirty="0"/>
              <a:t> </a:t>
            </a:r>
            <a:r>
              <a:rPr lang="en-US" altLang="ja-JP" dirty="0" err="1"/>
              <a:t>Sm@rtDB</a:t>
            </a:r>
            <a:r>
              <a:rPr lang="ja-JP" altLang="en-US"/>
              <a:t>のバインダーは登録したんですが、知話輪のグループが見えないから、タイムラインに投稿されたのかわかんないんですよ。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8DE0E2-8DBB-2C47-B15B-897D481F1CD1}"/>
              </a:ext>
            </a:extLst>
          </p:cNvPr>
          <p:cNvSpPr txBox="1"/>
          <p:nvPr/>
        </p:nvSpPr>
        <p:spPr>
          <a:xfrm>
            <a:off x="1159997" y="5408899"/>
            <a:ext cx="709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[ “</a:t>
            </a:r>
            <a:r>
              <a:rPr kumimoji="1" lang="ja-JP" altLang="en-US" sz="2400"/>
              <a:t>先週</a:t>
            </a:r>
            <a:r>
              <a:rPr kumimoji="1" lang="en-US" altLang="ja-JP" sz="2400" dirty="0"/>
              <a:t>”, “</a:t>
            </a:r>
            <a:r>
              <a:rPr kumimoji="1" lang="ja-JP" altLang="en-US" sz="2400"/>
              <a:t>入社</a:t>
            </a:r>
            <a:r>
              <a:rPr kumimoji="1" lang="en-US" altLang="ja-JP" sz="2400" dirty="0"/>
              <a:t>”, “</a:t>
            </a:r>
            <a:r>
              <a:rPr kumimoji="1" lang="ja-JP" altLang="en-US" sz="2400"/>
              <a:t>知話輪</a:t>
            </a:r>
            <a:r>
              <a:rPr kumimoji="1" lang="en-US" altLang="ja-JP" sz="2400" dirty="0"/>
              <a:t>”, “</a:t>
            </a:r>
            <a:r>
              <a:rPr kumimoji="1" lang="ja-JP" altLang="en-US" sz="2400"/>
              <a:t>グループ</a:t>
            </a:r>
            <a:r>
              <a:rPr kumimoji="1" lang="en-US" altLang="ja-JP" sz="2400" dirty="0"/>
              <a:t>”, “</a:t>
            </a:r>
            <a:r>
              <a:rPr kumimoji="1" lang="ja-JP" altLang="en-US" sz="2400"/>
              <a:t>検索</a:t>
            </a:r>
            <a:r>
              <a:rPr kumimoji="1" lang="en-US" altLang="ja-JP" sz="2400" dirty="0"/>
              <a:t>”, … ]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A0E97FFA-EDC6-DF43-8B73-A6ADBD1A812B}"/>
              </a:ext>
            </a:extLst>
          </p:cNvPr>
          <p:cNvSpPr/>
          <p:nvPr/>
        </p:nvSpPr>
        <p:spPr>
          <a:xfrm>
            <a:off x="3984172" y="4035012"/>
            <a:ext cx="995500" cy="957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6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DE8E3-99BE-9844-973F-EB0F20AF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川柳生成部</a:t>
            </a:r>
            <a:r>
              <a:rPr lang="ja-JP" altLang="en-US" dirty="0"/>
              <a:t>　</a:t>
            </a:r>
            <a:r>
              <a:rPr kumimoji="1" lang="en-US" altLang="ja-JP" dirty="0"/>
              <a:t>〜</a:t>
            </a:r>
            <a:r>
              <a:rPr kumimoji="1" lang="ja-JP" altLang="en-US"/>
              <a:t>作業フロー</a:t>
            </a:r>
            <a:r>
              <a:rPr lang="en-US" altLang="ja-JP" dirty="0"/>
              <a:t>〜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1BDF49-EB46-D140-9893-4CD443210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020F0E-FCAE-B543-806D-0A71DD247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id="{CEFA3C91-34EC-6247-A79F-066F26CB970D}"/>
              </a:ext>
            </a:extLst>
          </p:cNvPr>
          <p:cNvGraphicFramePr/>
          <p:nvPr/>
        </p:nvGraphicFramePr>
        <p:xfrm>
          <a:off x="331789" y="1413694"/>
          <a:ext cx="2685447" cy="473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山形 8">
            <a:extLst>
              <a:ext uri="{FF2B5EF4-FFF2-40B4-BE49-F238E27FC236}">
                <a16:creationId xmlns:a16="http://schemas.microsoft.com/office/drawing/2014/main" id="{D7D1F0A6-61AC-AA4F-9FDA-D31AD16889E6}"/>
              </a:ext>
            </a:extLst>
          </p:cNvPr>
          <p:cNvSpPr/>
          <p:nvPr/>
        </p:nvSpPr>
        <p:spPr>
          <a:xfrm rot="5400000">
            <a:off x="5297574" y="1026399"/>
            <a:ext cx="1866903" cy="5121731"/>
          </a:xfrm>
          <a:prstGeom prst="chevron">
            <a:avLst>
              <a:gd name="adj" fmla="val 29665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川柳データを整形し、それを訓練データとして川柳生成モデルを学習</a:t>
            </a:r>
          </a:p>
        </p:txBody>
      </p:sp>
      <p:sp>
        <p:nvSpPr>
          <p:cNvPr id="11" name="山形 10">
            <a:extLst>
              <a:ext uri="{FF2B5EF4-FFF2-40B4-BE49-F238E27FC236}">
                <a16:creationId xmlns:a16="http://schemas.microsoft.com/office/drawing/2014/main" id="{E0E82245-B5B1-B649-9624-2817BFB81D6D}"/>
              </a:ext>
            </a:extLst>
          </p:cNvPr>
          <p:cNvSpPr/>
          <p:nvPr/>
        </p:nvSpPr>
        <p:spPr>
          <a:xfrm rot="5400000">
            <a:off x="5298520" y="2650827"/>
            <a:ext cx="1866903" cy="5121731"/>
          </a:xfrm>
          <a:prstGeom prst="chevron">
            <a:avLst>
              <a:gd name="adj" fmla="val 29665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>
                <a:solidFill>
                  <a:schemeClr val="bg1"/>
                </a:solidFill>
              </a:rPr>
              <a:t>学習した川柳生成モデルを使用し、未知のキーワード列入力に対して川柳を生成</a:t>
            </a:r>
          </a:p>
        </p:txBody>
      </p:sp>
      <p:sp>
        <p:nvSpPr>
          <p:cNvPr id="12" name="山形 11">
            <a:extLst>
              <a:ext uri="{FF2B5EF4-FFF2-40B4-BE49-F238E27FC236}">
                <a16:creationId xmlns:a16="http://schemas.microsoft.com/office/drawing/2014/main" id="{7CD3BB00-17CB-3243-A665-6F7E3D2FD518}"/>
              </a:ext>
            </a:extLst>
          </p:cNvPr>
          <p:cNvSpPr/>
          <p:nvPr/>
        </p:nvSpPr>
        <p:spPr>
          <a:xfrm rot="5400000">
            <a:off x="5307201" y="-586227"/>
            <a:ext cx="1866903" cy="5122800"/>
          </a:xfrm>
          <a:prstGeom prst="chevron">
            <a:avLst>
              <a:gd name="adj" fmla="val 29665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00">
                <a:schemeClr val="accent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川柳データベース</a:t>
            </a:r>
            <a:r>
              <a:rPr lang="en-US" altLang="ja-JP" dirty="0">
                <a:solidFill>
                  <a:schemeClr val="tx1"/>
                </a:solidFill>
              </a:rPr>
              <a:t>*</a:t>
            </a:r>
            <a:r>
              <a:rPr lang="ja-JP" altLang="en-US">
                <a:solidFill>
                  <a:schemeClr val="tx1"/>
                </a:solidFill>
              </a:rPr>
              <a:t>をクローリングし、川柳データを約</a:t>
            </a:r>
            <a:r>
              <a:rPr lang="en-US" altLang="ja-JP" dirty="0">
                <a:solidFill>
                  <a:schemeClr val="tx1"/>
                </a:solidFill>
              </a:rPr>
              <a:t>57,000</a:t>
            </a:r>
            <a:r>
              <a:rPr lang="ja-JP" altLang="en-US">
                <a:solidFill>
                  <a:schemeClr val="tx1"/>
                </a:solidFill>
              </a:rPr>
              <a:t>件取得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7A5BD3-DB1D-2F44-9268-93D0B8117B4C}"/>
              </a:ext>
            </a:extLst>
          </p:cNvPr>
          <p:cNvSpPr txBox="1"/>
          <p:nvPr/>
        </p:nvSpPr>
        <p:spPr>
          <a:xfrm>
            <a:off x="3831771" y="6474045"/>
            <a:ext cx="3233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* </a:t>
            </a:r>
            <a:r>
              <a:rPr lang="en" altLang="ja-JP" sz="1600" dirty="0">
                <a:hlinkClick r:id="rId7"/>
              </a:rPr>
              <a:t>http://okajoki.com/db/search.php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3803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C5C0B-66CF-0745-B008-0DACAF70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Team: Boston</a:t>
            </a:r>
            <a:r>
              <a:rPr kumimoji="1" lang="ja-JP" altLang="en-US"/>
              <a:t> </a:t>
            </a:r>
            <a:r>
              <a:rPr kumimoji="1" lang="en-US" altLang="ja-JP" dirty="0"/>
              <a:t>Terrier</a:t>
            </a:r>
            <a:r>
              <a:rPr lang="ja-JP" altLang="en-US"/>
              <a:t> メンバー紹介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0D619A-B246-9F45-96F6-2CD45705B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50AE0C-3289-0848-8BDB-E7F057A85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B6410B-12BC-944E-854B-CF0473E489D5}"/>
              </a:ext>
            </a:extLst>
          </p:cNvPr>
          <p:cNvSpPr/>
          <p:nvPr/>
        </p:nvSpPr>
        <p:spPr>
          <a:xfrm>
            <a:off x="437664" y="1257597"/>
            <a:ext cx="1713295" cy="1694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bg1"/>
                </a:solidFill>
              </a:rPr>
              <a:t>清水 駿太郎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A3C459-A901-994A-B3B6-562398D057D8}"/>
              </a:ext>
            </a:extLst>
          </p:cNvPr>
          <p:cNvSpPr/>
          <p:nvPr/>
        </p:nvSpPr>
        <p:spPr>
          <a:xfrm>
            <a:off x="437664" y="4624938"/>
            <a:ext cx="1713295" cy="1694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bg1"/>
                </a:solidFill>
              </a:rPr>
              <a:t>渡邉 拓実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167AAB-1A97-0946-872B-394689F59CA1}"/>
              </a:ext>
            </a:extLst>
          </p:cNvPr>
          <p:cNvSpPr/>
          <p:nvPr/>
        </p:nvSpPr>
        <p:spPr>
          <a:xfrm>
            <a:off x="435620" y="2951644"/>
            <a:ext cx="1713295" cy="1694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山本　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76E47B1-7102-5A40-8DD1-8CF10D8B612E}"/>
              </a:ext>
            </a:extLst>
          </p:cNvPr>
          <p:cNvSpPr/>
          <p:nvPr/>
        </p:nvSpPr>
        <p:spPr>
          <a:xfrm>
            <a:off x="2281187" y="1257596"/>
            <a:ext cx="6352673" cy="16940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>
                <a:solidFill>
                  <a:schemeClr val="tx1"/>
                </a:solidFill>
              </a:rPr>
              <a:t>　　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242CCF-23F0-8149-836E-6813A242C9C6}"/>
              </a:ext>
            </a:extLst>
          </p:cNvPr>
          <p:cNvSpPr/>
          <p:nvPr/>
        </p:nvSpPr>
        <p:spPr>
          <a:xfrm>
            <a:off x="2283230" y="2951642"/>
            <a:ext cx="6352673" cy="16940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ja-JP" sz="21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78B6F6F-CC6C-CE41-BEE2-A4D817578628}"/>
              </a:ext>
            </a:extLst>
          </p:cNvPr>
          <p:cNvSpPr/>
          <p:nvPr/>
        </p:nvSpPr>
        <p:spPr>
          <a:xfrm>
            <a:off x="2281187" y="4636064"/>
            <a:ext cx="6352673" cy="16940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ja-JP" altLang="en-US" sz="2400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9E98C40-BAE6-824C-A30B-09804EE9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56" y="3191522"/>
            <a:ext cx="1244226" cy="135103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70F4C5-D4D4-8D4E-A7EE-3302D24052A0}"/>
              </a:ext>
            </a:extLst>
          </p:cNvPr>
          <p:cNvSpPr txBox="1"/>
          <p:nvPr/>
        </p:nvSpPr>
        <p:spPr>
          <a:xfrm>
            <a:off x="2390501" y="5002464"/>
            <a:ext cx="48410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latin typeface="+mn-ea"/>
              </a:rPr>
              <a:t>Chiwawa</a:t>
            </a:r>
            <a:r>
              <a:rPr lang="ja-JP" altLang="en-US" sz="2100">
                <a:latin typeface="+mn-ea"/>
              </a:rPr>
              <a:t>入出力部</a:t>
            </a:r>
            <a:r>
              <a:rPr lang="en-US" altLang="ja-JP" sz="2100" dirty="0">
                <a:latin typeface="+mn-ea"/>
              </a:rPr>
              <a:t> </a:t>
            </a:r>
            <a:r>
              <a:rPr lang="ja-JP" altLang="en-US" sz="2100">
                <a:latin typeface="+mn-ea"/>
              </a:rPr>
              <a:t>担当</a:t>
            </a:r>
            <a:endParaRPr kumimoji="1" lang="en-US" altLang="ja-JP" sz="2100" dirty="0">
              <a:latin typeface="+mn-ea"/>
            </a:endParaRPr>
          </a:p>
          <a:p>
            <a:r>
              <a:rPr kumimoji="1" lang="ja-JP" altLang="en-US" sz="2100">
                <a:latin typeface="+mn-ea"/>
              </a:rPr>
              <a:t>上智大学大学院</a:t>
            </a:r>
            <a:r>
              <a:rPr kumimoji="1" lang="en-US" altLang="ja-JP" sz="2100" dirty="0">
                <a:latin typeface="+mn-ea"/>
              </a:rPr>
              <a:t> </a:t>
            </a:r>
            <a:r>
              <a:rPr kumimoji="1" lang="ja-JP" altLang="en-US" sz="2100">
                <a:latin typeface="+mn-ea"/>
              </a:rPr>
              <a:t>修士</a:t>
            </a:r>
            <a:r>
              <a:rPr kumimoji="1" lang="en-US" altLang="ja-JP" sz="2100" dirty="0">
                <a:latin typeface="+mn-ea"/>
              </a:rPr>
              <a:t>1</a:t>
            </a:r>
            <a:r>
              <a:rPr kumimoji="1" lang="ja-JP" altLang="en-US" sz="2100">
                <a:latin typeface="+mn-ea"/>
              </a:rPr>
              <a:t>年</a:t>
            </a:r>
            <a:endParaRPr kumimoji="1" lang="en-US" altLang="ja-JP" sz="2100" dirty="0">
              <a:latin typeface="+mn-ea"/>
            </a:endParaRPr>
          </a:p>
          <a:p>
            <a:r>
              <a:rPr lang="en-US" altLang="ja-JP" sz="2100" dirty="0">
                <a:latin typeface="+mn-ea"/>
              </a:rPr>
              <a:t>NLP</a:t>
            </a:r>
            <a:r>
              <a:rPr lang="ja-JP" altLang="en-US" sz="2100">
                <a:latin typeface="+mn-ea"/>
              </a:rPr>
              <a:t>の実装は初めて</a:t>
            </a:r>
            <a:endParaRPr lang="en-US" altLang="ja-JP" sz="2100" dirty="0">
              <a:latin typeface="+mn-ea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CDB31AF-EE30-E442-85DF-E8C82FD9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16"/>
          <a:stretch/>
        </p:blipFill>
        <p:spPr>
          <a:xfrm>
            <a:off x="7301356" y="4685430"/>
            <a:ext cx="1244226" cy="1555840"/>
          </a:xfrm>
          <a:prstGeom prst="rect">
            <a:avLst/>
          </a:prstGeom>
        </p:spPr>
      </p:pic>
      <p:pic>
        <p:nvPicPr>
          <p:cNvPr id="15" name="図 14" descr="室内, 人, 犬, 壁 が含まれている画像&#10;&#10;自動的に生成された説明">
            <a:extLst>
              <a:ext uri="{FF2B5EF4-FFF2-40B4-BE49-F238E27FC236}">
                <a16:creationId xmlns:a16="http://schemas.microsoft.com/office/drawing/2014/main" id="{B0742928-B5DC-B540-8DFE-C955A965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357" y="1399702"/>
            <a:ext cx="1244226" cy="165896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0D299-EECF-BA40-95E8-66D79940B65C}"/>
              </a:ext>
            </a:extLst>
          </p:cNvPr>
          <p:cNvSpPr txBox="1"/>
          <p:nvPr/>
        </p:nvSpPr>
        <p:spPr>
          <a:xfrm>
            <a:off x="2458263" y="1560046"/>
            <a:ext cx="48410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latin typeface="+mn-ea"/>
              </a:rPr>
              <a:t>575</a:t>
            </a:r>
            <a:r>
              <a:rPr lang="ja-JP" altLang="en-US" sz="2100">
                <a:latin typeface="+mn-ea"/>
              </a:rPr>
              <a:t>生成部</a:t>
            </a:r>
            <a:r>
              <a:rPr lang="en-US" altLang="ja-JP" sz="2100" dirty="0">
                <a:latin typeface="+mn-ea"/>
              </a:rPr>
              <a:t> </a:t>
            </a:r>
            <a:r>
              <a:rPr lang="ja-JP" altLang="en-US" sz="2100">
                <a:latin typeface="+mn-ea"/>
              </a:rPr>
              <a:t>担当</a:t>
            </a:r>
            <a:endParaRPr kumimoji="1" lang="en-US" altLang="ja-JP" sz="2100" dirty="0">
              <a:latin typeface="+mn-ea"/>
            </a:endParaRPr>
          </a:p>
          <a:p>
            <a:r>
              <a:rPr kumimoji="1" lang="ja-JP" altLang="en-US" sz="2100">
                <a:latin typeface="+mn-ea"/>
              </a:rPr>
              <a:t>東京大学大学院</a:t>
            </a:r>
            <a:r>
              <a:rPr kumimoji="1" lang="en-US" altLang="ja-JP" sz="2100" dirty="0">
                <a:latin typeface="+mn-ea"/>
              </a:rPr>
              <a:t> </a:t>
            </a:r>
            <a:r>
              <a:rPr kumimoji="1" lang="ja-JP" altLang="en-US" sz="2100">
                <a:latin typeface="+mn-ea"/>
              </a:rPr>
              <a:t>修士</a:t>
            </a:r>
            <a:r>
              <a:rPr kumimoji="1" lang="en-US" altLang="ja-JP" sz="2100" dirty="0">
                <a:latin typeface="+mn-ea"/>
              </a:rPr>
              <a:t>1</a:t>
            </a:r>
            <a:r>
              <a:rPr kumimoji="1" lang="ja-JP" altLang="en-US" sz="2100">
                <a:latin typeface="+mn-ea"/>
              </a:rPr>
              <a:t>年</a:t>
            </a:r>
            <a:endParaRPr kumimoji="1" lang="en-US" altLang="ja-JP" sz="2100" dirty="0">
              <a:latin typeface="+mn-ea"/>
            </a:endParaRPr>
          </a:p>
          <a:p>
            <a:r>
              <a:rPr kumimoji="1" lang="en-US" altLang="ja-JP" sz="2100" dirty="0">
                <a:latin typeface="+mn-ea"/>
              </a:rPr>
              <a:t>Seq2Seq</a:t>
            </a:r>
            <a:r>
              <a:rPr kumimoji="1" lang="ja-JP" altLang="en-US" sz="2100">
                <a:latin typeface="+mn-ea"/>
              </a:rPr>
              <a:t>なんもわからん</a:t>
            </a:r>
            <a:endParaRPr kumimoji="1" lang="en-US" altLang="ja-JP" sz="2100" dirty="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43F544-3C5D-DC40-86DA-61C9F8AA99DA}"/>
              </a:ext>
            </a:extLst>
          </p:cNvPr>
          <p:cNvSpPr txBox="1"/>
          <p:nvPr/>
        </p:nvSpPr>
        <p:spPr>
          <a:xfrm>
            <a:off x="2458262" y="3375443"/>
            <a:ext cx="48410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100"/>
              <a:t>要約・キーワード抽出部</a:t>
            </a:r>
            <a:r>
              <a:rPr lang="en-US" altLang="ja-JP" sz="2100" dirty="0"/>
              <a:t> </a:t>
            </a:r>
            <a:r>
              <a:rPr lang="ja-JP" altLang="en-US" sz="2100"/>
              <a:t>担当</a:t>
            </a:r>
            <a:endParaRPr lang="en-US" altLang="ja-JP" sz="2100" dirty="0"/>
          </a:p>
          <a:p>
            <a:pPr algn="just"/>
            <a:r>
              <a:rPr lang="ja-JP" altLang="en-US" sz="2100"/>
              <a:t>近畿大学大学院</a:t>
            </a:r>
            <a:r>
              <a:rPr lang="en-US" altLang="ja-JP" sz="2100" dirty="0"/>
              <a:t> </a:t>
            </a:r>
            <a:r>
              <a:rPr lang="ja-JP" altLang="en-US" sz="2100"/>
              <a:t>修士</a:t>
            </a:r>
            <a:r>
              <a:rPr lang="en-US" altLang="ja-JP" sz="2100" dirty="0"/>
              <a:t>1</a:t>
            </a:r>
            <a:r>
              <a:rPr lang="ja-JP" altLang="en-US" sz="2100"/>
              <a:t>年</a:t>
            </a:r>
            <a:endParaRPr lang="en-US" altLang="ja-JP" sz="2100" dirty="0"/>
          </a:p>
          <a:p>
            <a:pPr algn="just"/>
            <a:r>
              <a:rPr lang="ja-JP" altLang="en-US" sz="2100"/>
              <a:t>文字コードに苦しみました</a:t>
            </a:r>
            <a:endParaRPr kumimoji="1" lang="en-US" altLang="ja-JP" sz="2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47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5DF794-7A22-1A44-B18B-C1700509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川柳生成部</a:t>
            </a:r>
            <a:r>
              <a:rPr lang="ja-JP" altLang="en-US"/>
              <a:t>　</a:t>
            </a:r>
            <a:r>
              <a:rPr lang="en-US" altLang="ja-JP" dirty="0"/>
              <a:t>〜</a:t>
            </a:r>
            <a:r>
              <a:rPr kumimoji="1" lang="ja-JP" altLang="en-US"/>
              <a:t>川柳データの整形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22F699-2FDC-2442-99C7-F2ADEC1DB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1A02BF-97D6-684B-86DC-9B83F54B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0F824C6B-F9E9-FC4B-AC12-20F7F1CBDF47}"/>
              </a:ext>
            </a:extLst>
          </p:cNvPr>
          <p:cNvSpPr/>
          <p:nvPr/>
        </p:nvSpPr>
        <p:spPr>
          <a:xfrm>
            <a:off x="2362201" y="1426179"/>
            <a:ext cx="4419600" cy="8817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むくわれず今日も無口なシャボン玉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AB983DEF-E328-5A4F-8DFD-995562C3EDE1}"/>
              </a:ext>
            </a:extLst>
          </p:cNvPr>
          <p:cNvSpPr/>
          <p:nvPr/>
        </p:nvSpPr>
        <p:spPr>
          <a:xfrm>
            <a:off x="2215245" y="3245984"/>
            <a:ext cx="4713512" cy="8817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むくわれず</a:t>
            </a:r>
            <a:r>
              <a:rPr kumimoji="1" lang="en-US" altLang="ja-JP" dirty="0">
                <a:solidFill>
                  <a:schemeClr val="tx1"/>
                </a:solidFill>
              </a:rPr>
              <a:t> | </a:t>
            </a:r>
            <a:r>
              <a:rPr kumimoji="1" lang="ja-JP" altLang="en-US">
                <a:solidFill>
                  <a:schemeClr val="tx1"/>
                </a:solidFill>
              </a:rPr>
              <a:t>今日も無口な</a:t>
            </a:r>
            <a:r>
              <a:rPr kumimoji="1" lang="en-US" altLang="ja-JP" dirty="0">
                <a:solidFill>
                  <a:schemeClr val="tx1"/>
                </a:solidFill>
              </a:rPr>
              <a:t> | </a:t>
            </a:r>
            <a:r>
              <a:rPr kumimoji="1" lang="ja-JP" altLang="en-US">
                <a:solidFill>
                  <a:schemeClr val="tx1"/>
                </a:solidFill>
              </a:rPr>
              <a:t>シャボン玉</a:t>
            </a: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1DD26548-5A6C-6C4F-ABB8-82F8959F333E}"/>
              </a:ext>
            </a:extLst>
          </p:cNvPr>
          <p:cNvSpPr/>
          <p:nvPr/>
        </p:nvSpPr>
        <p:spPr>
          <a:xfrm>
            <a:off x="734560" y="5295037"/>
            <a:ext cx="2748868" cy="1222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むくわれる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kumimoji="1" lang="ja-JP" altLang="en-US">
                <a:solidFill>
                  <a:schemeClr val="tx1"/>
                </a:solidFill>
              </a:rPr>
              <a:t>今日</a:t>
            </a:r>
            <a:r>
              <a:rPr kumimoji="1" lang="en-US" altLang="ja-JP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無口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ja-JP" altLang="en-US">
                <a:solidFill>
                  <a:schemeClr val="tx1"/>
                </a:solidFill>
              </a:rPr>
              <a:t>シャボン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ja-JP" altLang="en-US">
                <a:solidFill>
                  <a:schemeClr val="tx1"/>
                </a:solidFill>
              </a:rPr>
              <a:t>玉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3277F13B-6557-9A4F-AE43-35176A57DC35}"/>
              </a:ext>
            </a:extLst>
          </p:cNvPr>
          <p:cNvSpPr/>
          <p:nvPr/>
        </p:nvSpPr>
        <p:spPr>
          <a:xfrm>
            <a:off x="5796418" y="5295037"/>
            <a:ext cx="2748868" cy="1222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むくわれ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kumimoji="1" lang="ja-JP" altLang="en-US">
                <a:solidFill>
                  <a:schemeClr val="tx1"/>
                </a:solidFill>
              </a:rPr>
              <a:t>ず</a:t>
            </a:r>
            <a:r>
              <a:rPr kumimoji="1" lang="en-US" altLang="ja-JP" dirty="0">
                <a:solidFill>
                  <a:schemeClr val="tx1"/>
                </a:solidFill>
              </a:rPr>
              <a:t>, |,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今日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ja-JP" altLang="en-US">
                <a:solidFill>
                  <a:schemeClr val="tx1"/>
                </a:solidFill>
              </a:rPr>
              <a:t>も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ja-JP" altLang="en-US">
                <a:solidFill>
                  <a:schemeClr val="tx1"/>
                </a:solidFill>
              </a:rPr>
              <a:t>無口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ja-JP" altLang="en-US">
                <a:solidFill>
                  <a:schemeClr val="tx1"/>
                </a:solidFill>
              </a:rPr>
              <a:t>な</a:t>
            </a:r>
            <a:r>
              <a:rPr lang="en-US" altLang="ja-JP" dirty="0">
                <a:solidFill>
                  <a:schemeClr val="tx1"/>
                </a:solidFill>
              </a:rPr>
              <a:t>, |,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シャボン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kumimoji="1" lang="ja-JP" altLang="en-US">
                <a:solidFill>
                  <a:schemeClr val="tx1"/>
                </a:solidFill>
              </a:rPr>
              <a:t>玉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4A105E-0373-1C49-9F33-CFB314C6BEB4}"/>
              </a:ext>
            </a:extLst>
          </p:cNvPr>
          <p:cNvSpPr txBox="1"/>
          <p:nvPr/>
        </p:nvSpPr>
        <p:spPr>
          <a:xfrm>
            <a:off x="2362201" y="1041722"/>
            <a:ext cx="71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1"/>
                </a:solidFill>
              </a:rPr>
              <a:t>川柳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53B469-0E75-7A41-93C3-F33553BE9D9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572001" y="2307922"/>
            <a:ext cx="0" cy="938062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DC4B151-BD30-D240-96D5-4D1615E06950}"/>
              </a:ext>
            </a:extLst>
          </p:cNvPr>
          <p:cNvSpPr txBox="1"/>
          <p:nvPr/>
        </p:nvSpPr>
        <p:spPr>
          <a:xfrm>
            <a:off x="4732452" y="25922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切れ目に「</a:t>
            </a:r>
            <a:r>
              <a:rPr lang="en-US" altLang="ja-JP" dirty="0"/>
              <a:t>|</a:t>
            </a:r>
            <a:r>
              <a:rPr lang="ja-JP" altLang="en-US"/>
              <a:t>」を挿入</a:t>
            </a:r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C34513B0-99C7-DF42-A534-D439A930411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5287771" y="3411956"/>
            <a:ext cx="1167310" cy="2598851"/>
          </a:xfrm>
          <a:prstGeom prst="bentConnector3">
            <a:avLst/>
          </a:prstGeom>
          <a:ln w="381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CD18B41C-D737-934F-800C-25A08330C48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2756843" y="3479879"/>
            <a:ext cx="1167310" cy="246300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F80FF6D-2736-2C49-AE43-7E288A66B3D4}"/>
              </a:ext>
            </a:extLst>
          </p:cNvPr>
          <p:cNvSpPr txBox="1"/>
          <p:nvPr/>
        </p:nvSpPr>
        <p:spPr>
          <a:xfrm>
            <a:off x="5214" y="4894926"/>
            <a:ext cx="2030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4"/>
                </a:solidFill>
              </a:rPr>
              <a:t>エンコーダ</a:t>
            </a:r>
            <a:r>
              <a:rPr kumimoji="1" lang="ja-JP" altLang="en-US" sz="2000" b="1">
                <a:solidFill>
                  <a:schemeClr val="accent4"/>
                </a:solidFill>
              </a:rPr>
              <a:t>入力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533245C-F947-9B4A-9D64-062DCF5D974A}"/>
              </a:ext>
            </a:extLst>
          </p:cNvPr>
          <p:cNvSpPr txBox="1"/>
          <p:nvPr/>
        </p:nvSpPr>
        <p:spPr>
          <a:xfrm>
            <a:off x="7471837" y="4894926"/>
            <a:ext cx="17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4"/>
                </a:solidFill>
              </a:rPr>
              <a:t>デコーダ</a:t>
            </a:r>
            <a:r>
              <a:rPr kumimoji="1" lang="ja-JP" altLang="en-US" sz="2000" b="1">
                <a:solidFill>
                  <a:schemeClr val="accent4"/>
                </a:solidFill>
              </a:rPr>
              <a:t>入力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D212687-5BDF-9A47-8F3C-24D2B78ECBC7}"/>
              </a:ext>
            </a:extLst>
          </p:cNvPr>
          <p:cNvSpPr txBox="1"/>
          <p:nvPr/>
        </p:nvSpPr>
        <p:spPr>
          <a:xfrm>
            <a:off x="4727236" y="425221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MeCab</a:t>
            </a:r>
            <a:r>
              <a:rPr kumimoji="1" lang="ja-JP" altLang="en-US"/>
              <a:t>で形態素分析</a:t>
            </a:r>
          </a:p>
        </p:txBody>
      </p:sp>
    </p:spTree>
    <p:extLst>
      <p:ext uri="{BB962C8B-B14F-4D97-AF65-F5344CB8AC3E}">
        <p14:creationId xmlns:p14="http://schemas.microsoft.com/office/powerpoint/2010/main" val="106455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0BD6E-2446-4A44-84D0-CFA7C97D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チーム内コンペティション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B796F2-262F-AF43-8B07-1C3D63C0F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5D1147-5966-1E40-8784-6BAB47E58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9B162E20-A5C8-1145-8757-8519AAAE3E71}"/>
              </a:ext>
            </a:extLst>
          </p:cNvPr>
          <p:cNvSpPr/>
          <p:nvPr/>
        </p:nvSpPr>
        <p:spPr>
          <a:xfrm>
            <a:off x="1974783" y="2086565"/>
            <a:ext cx="1029903" cy="12801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CFE5E9B2-7FB5-C244-B34E-DA94391DA6B3}"/>
              </a:ext>
            </a:extLst>
          </p:cNvPr>
          <p:cNvSpPr/>
          <p:nvPr/>
        </p:nvSpPr>
        <p:spPr>
          <a:xfrm>
            <a:off x="2061411" y="1658241"/>
            <a:ext cx="856649" cy="85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CF76B1E3-BCA6-D941-A7F5-481F5D36C1C0}"/>
              </a:ext>
            </a:extLst>
          </p:cNvPr>
          <p:cNvSpPr/>
          <p:nvPr/>
        </p:nvSpPr>
        <p:spPr>
          <a:xfrm>
            <a:off x="6052686" y="2096191"/>
            <a:ext cx="1029903" cy="12801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FAE37DC-D6FC-7F43-AD8B-718D6FB470FE}"/>
              </a:ext>
            </a:extLst>
          </p:cNvPr>
          <p:cNvSpPr/>
          <p:nvPr/>
        </p:nvSpPr>
        <p:spPr>
          <a:xfrm>
            <a:off x="6139314" y="1667867"/>
            <a:ext cx="856649" cy="85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D63BAEA-EB42-974F-B5D3-361589A36B23}"/>
              </a:ext>
            </a:extLst>
          </p:cNvPr>
          <p:cNvSpPr/>
          <p:nvPr/>
        </p:nvSpPr>
        <p:spPr>
          <a:xfrm>
            <a:off x="4027843" y="208656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ja-JP" sz="5400" b="1" cap="none" spc="0" dirty="0">
                <a:ln/>
                <a:solidFill>
                  <a:schemeClr val="accent4"/>
                </a:solidFill>
                <a:effectLst/>
              </a:rPr>
              <a:t>VS</a:t>
            </a:r>
            <a:endParaRPr lang="ja-JP" altLang="en-US" sz="5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27C693-410D-7C4C-9784-23182036EEEB}"/>
              </a:ext>
            </a:extLst>
          </p:cNvPr>
          <p:cNvSpPr/>
          <p:nvPr/>
        </p:nvSpPr>
        <p:spPr>
          <a:xfrm>
            <a:off x="1363429" y="3848106"/>
            <a:ext cx="64171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モデルを</a:t>
            </a:r>
            <a:r>
              <a:rPr lang="en-US" altLang="ja-JP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ja-JP" alt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つ用意</a:t>
            </a:r>
            <a:endParaRPr lang="en-US" altLang="ja-JP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ja-JP" alt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出力結果を競わせる</a:t>
            </a:r>
          </a:p>
        </p:txBody>
      </p:sp>
    </p:spTree>
    <p:extLst>
      <p:ext uri="{BB962C8B-B14F-4D97-AF65-F5344CB8AC3E}">
        <p14:creationId xmlns:p14="http://schemas.microsoft.com/office/powerpoint/2010/main" val="186436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8094C-C9FB-CE4F-90F5-1CF467D6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川柳生成部</a:t>
            </a:r>
            <a:r>
              <a:rPr lang="ja-JP" altLang="en-US"/>
              <a:t>　</a:t>
            </a:r>
            <a:r>
              <a:rPr lang="en-US" altLang="ja-JP" dirty="0"/>
              <a:t>〜</a:t>
            </a:r>
            <a:r>
              <a:rPr lang="ja-JP" altLang="en-US"/>
              <a:t>川柳生成モデルの学習</a:t>
            </a:r>
            <a:r>
              <a:rPr lang="en-US" altLang="ja-JP" dirty="0"/>
              <a:t>〜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07CD7E-DEC2-754A-A6A2-2BF168AB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1A25E1-7293-EA4F-B885-C29948C72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974D65A-35CD-9540-8374-4FE381DE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6" y="1041722"/>
            <a:ext cx="2433711" cy="564968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0E6376-4DBD-E548-A85D-5F820707AB56}"/>
              </a:ext>
            </a:extLst>
          </p:cNvPr>
          <p:cNvSpPr txBox="1"/>
          <p:nvPr/>
        </p:nvSpPr>
        <p:spPr>
          <a:xfrm>
            <a:off x="3483428" y="1041722"/>
            <a:ext cx="277585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/>
              <a:t>基本構造</a:t>
            </a:r>
            <a:endParaRPr kumimoji="1" lang="en-US" altLang="ja-JP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ja-JP" dirty="0"/>
              <a:t>Seq2Seq</a:t>
            </a:r>
            <a:r>
              <a:rPr kumimoji="1" lang="ja-JP" altLang="en-US"/>
              <a:t>モデル</a:t>
            </a:r>
            <a:endParaRPr kumimoji="1" lang="en-US" altLang="ja-JP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ja-JP" altLang="en-US"/>
              <a:t>双方向</a:t>
            </a:r>
            <a:r>
              <a:rPr kumimoji="1" lang="en-US" altLang="ja-JP" dirty="0"/>
              <a:t>RNN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dirty="0"/>
              <a:t>Attention</a:t>
            </a:r>
            <a:r>
              <a:rPr lang="ja-JP" altLang="en-US"/>
              <a:t>機構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BD7E2B-B4DB-5540-A1BF-830B43FC0A0E}"/>
              </a:ext>
            </a:extLst>
          </p:cNvPr>
          <p:cNvSpPr/>
          <p:nvPr/>
        </p:nvSpPr>
        <p:spPr>
          <a:xfrm>
            <a:off x="3211285" y="2906485"/>
            <a:ext cx="2688772" cy="36106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160AB77-A9AE-7D46-A8B3-3FEBCBA9C9C1}"/>
              </a:ext>
            </a:extLst>
          </p:cNvPr>
          <p:cNvSpPr/>
          <p:nvPr/>
        </p:nvSpPr>
        <p:spPr>
          <a:xfrm>
            <a:off x="6172208" y="2906484"/>
            <a:ext cx="2688772" cy="36106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5BFE090-82F1-FA45-B67C-EE5DF370BDFC}"/>
              </a:ext>
            </a:extLst>
          </p:cNvPr>
          <p:cNvSpPr txBox="1"/>
          <p:nvPr/>
        </p:nvSpPr>
        <p:spPr>
          <a:xfrm>
            <a:off x="3799114" y="2761424"/>
            <a:ext cx="151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1"/>
                </a:solidFill>
              </a:rPr>
              <a:t>清水モデル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2CE22F-2F34-C848-BAF8-6BFBDF94B7B0}"/>
              </a:ext>
            </a:extLst>
          </p:cNvPr>
          <p:cNvSpPr txBox="1"/>
          <p:nvPr/>
        </p:nvSpPr>
        <p:spPr>
          <a:xfrm>
            <a:off x="6847114" y="2761424"/>
            <a:ext cx="151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</a:rPr>
              <a:t>渡邉モデル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BF6E6B-AAF2-FA42-9557-4EC3DEFDFEB9}"/>
              </a:ext>
            </a:extLst>
          </p:cNvPr>
          <p:cNvSpPr txBox="1"/>
          <p:nvPr/>
        </p:nvSpPr>
        <p:spPr>
          <a:xfrm>
            <a:off x="4093028" y="3253354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単語列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D45DCF-7642-1D4C-B197-AE53927A0401}"/>
              </a:ext>
            </a:extLst>
          </p:cNvPr>
          <p:cNvSpPr txBox="1"/>
          <p:nvPr/>
        </p:nvSpPr>
        <p:spPr>
          <a:xfrm>
            <a:off x="3592278" y="4164773"/>
            <a:ext cx="192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200</a:t>
            </a:r>
            <a:r>
              <a:rPr lang="ja-JP" altLang="en-US"/>
              <a:t>次元ベクトル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CD16D-A98E-0045-85B8-6CF10D0876CA}"/>
              </a:ext>
            </a:extLst>
          </p:cNvPr>
          <p:cNvSpPr txBox="1"/>
          <p:nvPr/>
        </p:nvSpPr>
        <p:spPr>
          <a:xfrm>
            <a:off x="3238487" y="5076192"/>
            <a:ext cx="263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200</a:t>
            </a:r>
            <a:r>
              <a:rPr lang="ja-JP" altLang="en-US"/>
              <a:t>次元ベクトルの予測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452C671-51C9-A846-B38A-3BDD2659A00E}"/>
              </a:ext>
            </a:extLst>
          </p:cNvPr>
          <p:cNvSpPr txBox="1"/>
          <p:nvPr/>
        </p:nvSpPr>
        <p:spPr>
          <a:xfrm>
            <a:off x="4093028" y="6022241"/>
            <a:ext cx="91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単語列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A0BF5C9-BEDA-434E-981C-1C41AEAB525C}"/>
              </a:ext>
            </a:extLst>
          </p:cNvPr>
          <p:cNvSpPr txBox="1"/>
          <p:nvPr/>
        </p:nvSpPr>
        <p:spPr>
          <a:xfrm>
            <a:off x="7053951" y="3251488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単語列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44F73B1-D48B-0943-AA95-A1BC9BE6A11D}"/>
              </a:ext>
            </a:extLst>
          </p:cNvPr>
          <p:cNvSpPr txBox="1"/>
          <p:nvPr/>
        </p:nvSpPr>
        <p:spPr>
          <a:xfrm>
            <a:off x="7284539" y="3884169"/>
            <a:ext cx="4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AE7ECCD-B273-674D-9767-34EE2BAD61B7}"/>
              </a:ext>
            </a:extLst>
          </p:cNvPr>
          <p:cNvSpPr txBox="1"/>
          <p:nvPr/>
        </p:nvSpPr>
        <p:spPr>
          <a:xfrm>
            <a:off x="6398160" y="4574890"/>
            <a:ext cx="22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400</a:t>
            </a:r>
            <a:r>
              <a:rPr lang="ja-JP" altLang="en-US"/>
              <a:t>次元のベクトル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6E8A19A-A9A4-3F4D-90E3-882A346DE8FF}"/>
              </a:ext>
            </a:extLst>
          </p:cNvPr>
          <p:cNvSpPr txBox="1"/>
          <p:nvPr/>
        </p:nvSpPr>
        <p:spPr>
          <a:xfrm>
            <a:off x="6138635" y="5300916"/>
            <a:ext cx="27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各単語に対する生成確率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9BEBDB7-1C63-EB4E-B3D1-D8085E1811D5}"/>
              </a:ext>
            </a:extLst>
          </p:cNvPr>
          <p:cNvSpPr txBox="1"/>
          <p:nvPr/>
        </p:nvSpPr>
        <p:spPr>
          <a:xfrm>
            <a:off x="7053947" y="6022241"/>
            <a:ext cx="91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単語列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4A138B1-FDF7-0146-ADEC-F969163A388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555671" y="3622686"/>
            <a:ext cx="0" cy="515273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F5C7FF0-562E-CD4E-A7F8-525315DCC9A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555668" y="4534105"/>
            <a:ext cx="1" cy="542087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6985A532-3F7E-314C-85AD-68C9B4D7DB2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550236" y="5445524"/>
            <a:ext cx="5432" cy="576717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E20C1F6-74B3-3A46-A338-A395A1C90AC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7511155" y="3620820"/>
            <a:ext cx="5439" cy="263349"/>
          </a:xfrm>
          <a:prstGeom prst="straightConnector1">
            <a:avLst/>
          </a:prstGeom>
          <a:ln w="254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97690C1B-0DE3-AE47-A062-C0ECC3BE7372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7511155" y="4253501"/>
            <a:ext cx="5437" cy="321389"/>
          </a:xfrm>
          <a:prstGeom prst="straightConnector1">
            <a:avLst/>
          </a:prstGeom>
          <a:ln w="254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96F8081-32D2-D740-A739-8DC3EE2EBF1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7516591" y="4944222"/>
            <a:ext cx="1" cy="356694"/>
          </a:xfrm>
          <a:prstGeom prst="straightConnector1">
            <a:avLst/>
          </a:prstGeom>
          <a:ln w="254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DC229E4-541D-D945-809D-7AABD9DACE3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7511155" y="5670248"/>
            <a:ext cx="5436" cy="351993"/>
          </a:xfrm>
          <a:prstGeom prst="straightConnector1">
            <a:avLst/>
          </a:prstGeom>
          <a:ln w="254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5D09B21-5BEB-F845-AC36-6904BF2402D2}"/>
              </a:ext>
            </a:extLst>
          </p:cNvPr>
          <p:cNvSpPr txBox="1"/>
          <p:nvPr/>
        </p:nvSpPr>
        <p:spPr>
          <a:xfrm>
            <a:off x="4617117" y="3692241"/>
            <a:ext cx="116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accent1"/>
                </a:solidFill>
              </a:rPr>
              <a:t>Word2Vec</a:t>
            </a:r>
            <a:endParaRPr kumimoji="1" lang="ja-JP" altLang="en-US" sz="1600">
              <a:solidFill>
                <a:schemeClr val="accent1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CE9D844-A55A-B641-8E7E-00DBBB534191}"/>
              </a:ext>
            </a:extLst>
          </p:cNvPr>
          <p:cNvSpPr txBox="1"/>
          <p:nvPr/>
        </p:nvSpPr>
        <p:spPr>
          <a:xfrm>
            <a:off x="4657559" y="4617743"/>
            <a:ext cx="106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accent1"/>
                </a:solidFill>
              </a:rPr>
              <a:t>Seq2Seq</a:t>
            </a:r>
            <a:endParaRPr kumimoji="1" lang="ja-JP" altLang="en-US" sz="1600">
              <a:solidFill>
                <a:schemeClr val="accent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22B0643-6F8B-394E-B8E3-13526E69B878}"/>
              </a:ext>
            </a:extLst>
          </p:cNvPr>
          <p:cNvSpPr txBox="1"/>
          <p:nvPr/>
        </p:nvSpPr>
        <p:spPr>
          <a:xfrm>
            <a:off x="4628776" y="5581507"/>
            <a:ext cx="114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accent1"/>
                </a:solidFill>
              </a:rPr>
              <a:t>Word2Vec</a:t>
            </a:r>
            <a:endParaRPr kumimoji="1" lang="ja-JP" altLang="en-US" sz="1600">
              <a:solidFill>
                <a:schemeClr val="accent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3D47F39-1287-0B40-BBB9-855CD4EA690C}"/>
              </a:ext>
            </a:extLst>
          </p:cNvPr>
          <p:cNvSpPr txBox="1"/>
          <p:nvPr/>
        </p:nvSpPr>
        <p:spPr>
          <a:xfrm>
            <a:off x="7668627" y="3622832"/>
            <a:ext cx="114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solidFill>
                  <a:schemeClr val="accent4"/>
                </a:solidFill>
              </a:rPr>
              <a:t>自作辞書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72B1344-7D56-154D-9E92-61215BEE2796}"/>
              </a:ext>
            </a:extLst>
          </p:cNvPr>
          <p:cNvSpPr txBox="1"/>
          <p:nvPr/>
        </p:nvSpPr>
        <p:spPr>
          <a:xfrm>
            <a:off x="10686146" y="1611929"/>
            <a:ext cx="114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自作辞書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A62B83D-CB02-2E4A-813C-2660A99FB73A}"/>
              </a:ext>
            </a:extLst>
          </p:cNvPr>
          <p:cNvSpPr txBox="1"/>
          <p:nvPr/>
        </p:nvSpPr>
        <p:spPr>
          <a:xfrm>
            <a:off x="7630209" y="4223839"/>
            <a:ext cx="12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accent4"/>
                </a:solidFill>
              </a:rPr>
              <a:t>Embedding</a:t>
            </a:r>
            <a:endParaRPr kumimoji="1" lang="ja-JP" altLang="en-US" sz="1600">
              <a:solidFill>
                <a:schemeClr val="accent4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BB3A7EF-1EF0-C64D-B06C-14CE302B3BF1}"/>
              </a:ext>
            </a:extLst>
          </p:cNvPr>
          <p:cNvSpPr txBox="1"/>
          <p:nvPr/>
        </p:nvSpPr>
        <p:spPr>
          <a:xfrm>
            <a:off x="7623888" y="4948923"/>
            <a:ext cx="112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</a:rPr>
              <a:t>Seq2Seq</a:t>
            </a:r>
            <a:endParaRPr kumimoji="1" lang="ja-JP" altLang="en-US" sz="1600">
              <a:solidFill>
                <a:schemeClr val="accent4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AC0836C-A851-5847-9FB5-4C53FFFB6BC3}"/>
              </a:ext>
            </a:extLst>
          </p:cNvPr>
          <p:cNvSpPr txBox="1"/>
          <p:nvPr/>
        </p:nvSpPr>
        <p:spPr>
          <a:xfrm>
            <a:off x="7623887" y="5684495"/>
            <a:ext cx="112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solidFill>
                  <a:schemeClr val="accent4"/>
                </a:solidFill>
              </a:rPr>
              <a:t>自作辞書</a:t>
            </a:r>
          </a:p>
        </p:txBody>
      </p:sp>
    </p:spTree>
    <p:extLst>
      <p:ext uri="{BB962C8B-B14F-4D97-AF65-F5344CB8AC3E}">
        <p14:creationId xmlns:p14="http://schemas.microsoft.com/office/powerpoint/2010/main" val="2150365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D9400-D2A9-8D4F-8EB4-68352B27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振り返って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E61727-2300-5B4E-ABB5-2D5025E7E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F0D029-B0E2-954C-ACE0-874BEBC71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802F9-2F2C-384F-9ED8-3FB5A54B7A76}"/>
              </a:ext>
            </a:extLst>
          </p:cNvPr>
          <p:cNvSpPr txBox="1"/>
          <p:nvPr/>
        </p:nvSpPr>
        <p:spPr>
          <a:xfrm>
            <a:off x="331789" y="1307805"/>
            <a:ext cx="8376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日本語が難しい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「こんにちは」→感動詞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Normalized</a:t>
            </a:r>
            <a:r>
              <a:rPr lang="ja-JP" altLang="en-US" sz="2400"/>
              <a:t>すると「今日は」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学習は上手くいくけど</a:t>
            </a:r>
            <a:r>
              <a:rPr lang="en-US" altLang="ja-JP" sz="2400" dirty="0"/>
              <a:t>predict</a:t>
            </a:r>
            <a:r>
              <a:rPr lang="ja-JP" altLang="en-US" sz="2400"/>
              <a:t>はうまく動かない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同じ文が出てくる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機械学習をプロジェクトに組み込むのは難しい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自由律川柳がノイズ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拍数の認識はちゃんとできてる！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要約と俳句生成の</a:t>
            </a:r>
            <a:r>
              <a:rPr lang="en-US" altLang="ja-JP" sz="2400" dirty="0"/>
              <a:t>2</a:t>
            </a:r>
            <a:r>
              <a:rPr lang="ja-JP" altLang="en-US" sz="2400"/>
              <a:t>段階は無理があったかもしれない</a:t>
            </a:r>
            <a:r>
              <a:rPr lang="en-US" altLang="ja-JP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知話輪に縦書き表示が欲しい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417572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86C9F-0F85-8042-9C15-CE607C56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今後にどう活かしたいか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DDD45C4-BE2B-4341-A2B4-0E5EBC2F3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600A1B-DB44-2A4F-A43E-542830E04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CD1970-BB1D-904B-B72E-C1DC46121C99}"/>
              </a:ext>
            </a:extLst>
          </p:cNvPr>
          <p:cNvSpPr txBox="1"/>
          <p:nvPr/>
        </p:nvSpPr>
        <p:spPr>
          <a:xfrm>
            <a:off x="331789" y="1307805"/>
            <a:ext cx="8376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プロジェクトの目的，手法を意識する</a:t>
            </a:r>
            <a:endParaRPr kumimoji="1"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意識共有のミーティング</a:t>
            </a:r>
            <a:endParaRPr kumimoji="1"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フローチャート，ガントチャート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時間を意識する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/>
              <a:t>精度を高める時間が足りなかった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1984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F006A-F4FE-5141-9F20-21C6F3EF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メッセージ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FCF387-6995-D44D-9AE1-5A3493BEE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3D424F-87CD-8148-B132-E893EAA7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0420E4-D7A8-174C-9CB4-DCE14034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4" r="6685"/>
          <a:stretch/>
        </p:blipFill>
        <p:spPr>
          <a:xfrm>
            <a:off x="4724400" y="3882670"/>
            <a:ext cx="4294758" cy="270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E889259-905D-1A4F-BC26-E9DC31C42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46" r="11029"/>
          <a:stretch/>
        </p:blipFill>
        <p:spPr>
          <a:xfrm>
            <a:off x="97970" y="1041722"/>
            <a:ext cx="3582261" cy="2700000"/>
          </a:xfrm>
          <a:prstGeom prst="rect">
            <a:avLst/>
          </a:prstGeom>
        </p:spPr>
      </p:pic>
      <p:sp>
        <p:nvSpPr>
          <p:cNvPr id="10" name="ホームベース 9">
            <a:extLst>
              <a:ext uri="{FF2B5EF4-FFF2-40B4-BE49-F238E27FC236}">
                <a16:creationId xmlns:a16="http://schemas.microsoft.com/office/drawing/2014/main" id="{A593D157-4821-084A-AB28-586C04F9B1DB}"/>
              </a:ext>
            </a:extLst>
          </p:cNvPr>
          <p:cNvSpPr/>
          <p:nvPr/>
        </p:nvSpPr>
        <p:spPr>
          <a:xfrm flipH="1">
            <a:off x="3783129" y="1699492"/>
            <a:ext cx="5236029" cy="1374447"/>
          </a:xfrm>
          <a:prstGeom prst="homePlate">
            <a:avLst>
              <a:gd name="adj" fmla="val 5158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平安時代を代表するプレイボーイ・在原業平。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当時は和歌を詠めることがモテる男性の要素の一つであった。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4" name="ホームベース 13">
            <a:extLst>
              <a:ext uri="{FF2B5EF4-FFF2-40B4-BE49-F238E27FC236}">
                <a16:creationId xmlns:a16="http://schemas.microsoft.com/office/drawing/2014/main" id="{09ED972D-A7B4-4847-91E3-9DF09DB02A66}"/>
              </a:ext>
            </a:extLst>
          </p:cNvPr>
          <p:cNvSpPr/>
          <p:nvPr/>
        </p:nvSpPr>
        <p:spPr>
          <a:xfrm rot="10800000" flipH="1" flipV="1">
            <a:off x="331789" y="4545070"/>
            <a:ext cx="4284820" cy="1375200"/>
          </a:xfrm>
          <a:prstGeom prst="homePlate">
            <a:avLst>
              <a:gd name="adj" fmla="val 5158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安土桃山時代の連歌の様子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3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B9A62-3094-CE44-B435-6D378CE8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336250"/>
            <a:ext cx="8480424" cy="676596"/>
          </a:xfrm>
        </p:spPr>
        <p:txBody>
          <a:bodyPr/>
          <a:lstStyle/>
          <a:p>
            <a:r>
              <a:rPr lang="ja-JP" altLang="en-US"/>
              <a:t>なにをしたか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63AE3CF-86A3-E24C-926B-EC2ED4EDF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E4435B-7E71-E841-8D34-8E40336A6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0ACE38-A94F-A444-880C-F0FA3AF203C0}"/>
              </a:ext>
            </a:extLst>
          </p:cNvPr>
          <p:cNvSpPr/>
          <p:nvPr/>
        </p:nvSpPr>
        <p:spPr>
          <a:xfrm>
            <a:off x="1017185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 cap="none" spc="0">
                <a:ln/>
                <a:solidFill>
                  <a:schemeClr val="accent4"/>
                </a:solidFill>
                <a:effectLst/>
              </a:rPr>
              <a:t>知話輪で川柳を作った</a:t>
            </a:r>
          </a:p>
        </p:txBody>
      </p:sp>
    </p:spTree>
    <p:extLst>
      <p:ext uri="{BB962C8B-B14F-4D97-AF65-F5344CB8AC3E}">
        <p14:creationId xmlns:p14="http://schemas.microsoft.com/office/powerpoint/2010/main" val="16112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9FEE4-B0F2-0440-A9B4-69B119CE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 dirty="0"/>
              <a:t>575</a:t>
            </a:r>
            <a:r>
              <a:rPr kumimoji="1" lang="ja-JP" altLang="en-US"/>
              <a:t>か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CAE1F-C97D-BB41-8DB6-6323CC372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6CD5EB-9FC8-254F-90DE-4C3007946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F50BC5-AD0A-424E-8844-0371E3EEC04C}"/>
              </a:ext>
            </a:extLst>
          </p:cNvPr>
          <p:cNvSpPr txBox="1"/>
          <p:nvPr/>
        </p:nvSpPr>
        <p:spPr>
          <a:xfrm>
            <a:off x="462516" y="1522336"/>
            <a:ext cx="8218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川柳</a:t>
            </a:r>
            <a:r>
              <a:rPr lang="ja-JP" altLang="en-US"/>
              <a:t>（せんりゅう）は、五・七・五の音を持つ</a:t>
            </a:r>
            <a:r>
              <a:rPr lang="ja-JP" altLang="en-US">
                <a:hlinkClick r:id="rId2" tooltip="日本語"/>
              </a:rPr>
              <a:t>日本語</a:t>
            </a:r>
            <a:r>
              <a:rPr lang="ja-JP" altLang="en-US"/>
              <a:t>の</a:t>
            </a:r>
            <a:r>
              <a:rPr lang="ja-JP" altLang="en-US">
                <a:hlinkClick r:id="rId3" tooltip="詩"/>
              </a:rPr>
              <a:t>詩</a:t>
            </a:r>
            <a:r>
              <a:rPr lang="ja-JP" altLang="en-US"/>
              <a:t>の一つ。</a:t>
            </a:r>
            <a:endParaRPr lang="en-US" altLang="ja-JP" dirty="0"/>
          </a:p>
          <a:p>
            <a:r>
              <a:rPr lang="ja-JP" altLang="en-US">
                <a:hlinkClick r:id="rId4" tooltip="俳諧"/>
              </a:rPr>
              <a:t>俳諧</a:t>
            </a:r>
            <a:r>
              <a:rPr lang="ja-JP" altLang="en-US"/>
              <a:t>、すなわち俳諧連歌から派生した近代文芸である。</a:t>
            </a:r>
            <a:r>
              <a:rPr lang="ja-JP" altLang="en-US">
                <a:hlinkClick r:id="rId5" tooltip="俳句"/>
              </a:rPr>
              <a:t>俳句</a:t>
            </a:r>
            <a:r>
              <a:rPr lang="ja-JP" altLang="en-US"/>
              <a:t>と同じ五七五の音数律を持つが、俳句が</a:t>
            </a:r>
            <a:r>
              <a:rPr lang="ja-JP" altLang="en-US" b="1"/>
              <a:t>発句</a:t>
            </a:r>
            <a:r>
              <a:rPr lang="ja-JP" altLang="en-US"/>
              <a:t>から独立したのに対し、川柳は</a:t>
            </a:r>
            <a:r>
              <a:rPr lang="ja-JP" altLang="en-US">
                <a:hlinkClick r:id="rId6" tooltip="連歌"/>
              </a:rPr>
              <a:t>連歌</a:t>
            </a:r>
            <a:r>
              <a:rPr lang="ja-JP" altLang="en-US"/>
              <a:t>の</a:t>
            </a:r>
            <a:r>
              <a:rPr lang="ja-JP" altLang="en-US">
                <a:hlinkClick r:id="rId7" tooltip="付け句"/>
              </a:rPr>
              <a:t>付け句</a:t>
            </a:r>
            <a:r>
              <a:rPr lang="ja-JP" altLang="en-US"/>
              <a:t>の規則を、逆に下の句に対して行う</a:t>
            </a:r>
            <a:r>
              <a:rPr lang="ja-JP" altLang="en-US" b="1"/>
              <a:t>前句付け</a:t>
            </a:r>
            <a:r>
              <a:rPr lang="ja-JP" altLang="en-US"/>
              <a:t>（前句附）が独立したものである。俳句にみられる</a:t>
            </a:r>
            <a:r>
              <a:rPr lang="ja-JP" altLang="en-US">
                <a:hlinkClick r:id="rId8" tooltip="季語"/>
              </a:rPr>
              <a:t>季語</a:t>
            </a:r>
            <a:r>
              <a:rPr lang="ja-JP" altLang="en-US"/>
              <a:t>や</a:t>
            </a:r>
            <a:r>
              <a:rPr lang="ja-JP" altLang="en-US">
                <a:hlinkClick r:id="rId9" tooltip="切れ (存在しないページ)"/>
              </a:rPr>
              <a:t>切れ</a:t>
            </a:r>
            <a:r>
              <a:rPr lang="ja-JP" altLang="en-US"/>
              <a:t>の約束</a:t>
            </a:r>
            <a:r>
              <a:rPr lang="en-US" altLang="ja-JP" baseline="30000" dirty="0">
                <a:hlinkClick r:id="rId10"/>
              </a:rPr>
              <a:t>[1]</a:t>
            </a:r>
            <a:r>
              <a:rPr lang="ja-JP" altLang="en-US"/>
              <a:t>がなく、現在では</a:t>
            </a:r>
            <a:r>
              <a:rPr lang="ja-JP" altLang="en-US">
                <a:hlinkClick r:id="rId11" tooltip="口語"/>
              </a:rPr>
              <a:t>口語</a:t>
            </a:r>
            <a:r>
              <a:rPr lang="ja-JP" altLang="en-US"/>
              <a:t>が主体であり、字余りや</a:t>
            </a:r>
            <a:r>
              <a:rPr lang="ja-JP" altLang="en-US">
                <a:hlinkClick r:id="rId12" tooltip="句またがり"/>
              </a:rPr>
              <a:t>句跨り</a:t>
            </a:r>
            <a:r>
              <a:rPr lang="ja-JP" altLang="en-US"/>
              <a:t>の破調、</a:t>
            </a:r>
            <a:r>
              <a:rPr lang="ja-JP" altLang="en-US">
                <a:hlinkClick r:id="rId13" tooltip="自由律"/>
              </a:rPr>
              <a:t>自由律</a:t>
            </a:r>
            <a:r>
              <a:rPr lang="ja-JP" altLang="en-US"/>
              <a:t>や</a:t>
            </a:r>
            <a:r>
              <a:rPr lang="ja-JP" altLang="en-US">
                <a:hlinkClick r:id="rId14" tooltip="駄洒落"/>
              </a:rPr>
              <a:t>駄洒落</a:t>
            </a:r>
            <a:r>
              <a:rPr lang="ja-JP" altLang="en-US"/>
              <a:t>も見られるなど、規律に囚われない言葉遊びの要素も少なくない。かつての俳諧では</a:t>
            </a:r>
            <a:r>
              <a:rPr lang="ja-JP" altLang="en-US" b="1"/>
              <a:t>雑俳</a:t>
            </a:r>
            <a:r>
              <a:rPr lang="ja-JP" altLang="en-US"/>
              <a:t>に含めて呼ばれたことがある。 </a:t>
            </a:r>
            <a:r>
              <a:rPr lang="en-US" altLang="ja-JP" dirty="0"/>
              <a:t>( Wikipedia</a:t>
            </a:r>
            <a:r>
              <a:rPr lang="ja-JP" altLang="en-US"/>
              <a:t>「川柳」より引用</a:t>
            </a:r>
            <a:r>
              <a:rPr lang="en-US" altLang="ja-JP" dirty="0"/>
              <a:t> )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934AC4-24A9-294C-9728-D6B0D40926B0}"/>
              </a:ext>
            </a:extLst>
          </p:cNvPr>
          <p:cNvSpPr/>
          <p:nvPr/>
        </p:nvSpPr>
        <p:spPr>
          <a:xfrm>
            <a:off x="676501" y="404550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>
                <a:ln/>
                <a:solidFill>
                  <a:schemeClr val="accent4"/>
                </a:solidFill>
              </a:rPr>
              <a:t>自由</a:t>
            </a:r>
            <a:endParaRPr lang="ja-JP" altLang="en-US" sz="5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4C77AC-B305-7D4E-8A2B-9A10BB72108C}"/>
              </a:ext>
            </a:extLst>
          </p:cNvPr>
          <p:cNvSpPr/>
          <p:nvPr/>
        </p:nvSpPr>
        <p:spPr>
          <a:xfrm>
            <a:off x="2710612" y="4031947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>
                <a:ln/>
                <a:solidFill>
                  <a:schemeClr val="accent4"/>
                </a:solidFill>
              </a:rPr>
              <a:t>口語</a:t>
            </a:r>
            <a:endParaRPr lang="ja-JP" altLang="en-US" sz="5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871E83B-165E-3244-8287-4D06D566E3E3}"/>
              </a:ext>
            </a:extLst>
          </p:cNvPr>
          <p:cNvSpPr/>
          <p:nvPr/>
        </p:nvSpPr>
        <p:spPr>
          <a:xfrm>
            <a:off x="366347" y="5066348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 cap="none" spc="0">
                <a:ln/>
                <a:solidFill>
                  <a:schemeClr val="accent4"/>
                </a:solidFill>
                <a:effectLst/>
              </a:rPr>
              <a:t>規律に囚われない言葉遊び</a:t>
            </a:r>
          </a:p>
        </p:txBody>
      </p:sp>
    </p:spTree>
    <p:extLst>
      <p:ext uri="{BB962C8B-B14F-4D97-AF65-F5344CB8AC3E}">
        <p14:creationId xmlns:p14="http://schemas.microsoft.com/office/powerpoint/2010/main" val="141942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BE933-69FB-1340-8329-DE574E7F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アピールポイント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3DBAB0-6134-2940-952E-D735792CB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E64F7C-C203-7B4B-B49B-AC341A406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8D6AF7B-9F63-694F-9E44-4328F1FA1618}"/>
              </a:ext>
            </a:extLst>
          </p:cNvPr>
          <p:cNvSpPr/>
          <p:nvPr/>
        </p:nvSpPr>
        <p:spPr>
          <a:xfrm>
            <a:off x="978195" y="1770368"/>
            <a:ext cx="718760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>
                <a:ln/>
                <a:solidFill>
                  <a:schemeClr val="accent4"/>
                </a:solidFill>
              </a:rPr>
              <a:t>要約して川柳を</a:t>
            </a:r>
            <a:endParaRPr lang="en-US" altLang="ja-JP" sz="54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ja-JP" altLang="en-US" sz="5400" b="1" cap="none" spc="0">
                <a:ln/>
                <a:solidFill>
                  <a:schemeClr val="accent4"/>
                </a:solidFill>
                <a:effectLst/>
              </a:rPr>
              <a:t>作ってくれる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DA4147-0289-3449-9086-3597A4677DFB}"/>
              </a:ext>
            </a:extLst>
          </p:cNvPr>
          <p:cNvSpPr/>
          <p:nvPr/>
        </p:nvSpPr>
        <p:spPr>
          <a:xfrm>
            <a:off x="670935" y="4455018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ja-JP" altLang="en-US" sz="5400" b="1" cap="none" spc="0">
                <a:ln/>
                <a:solidFill>
                  <a:schemeClr val="accent4"/>
                </a:solidFill>
                <a:effectLst/>
              </a:rPr>
              <a:t>知話輪に</a:t>
            </a:r>
            <a:endParaRPr lang="en-US" altLang="ja-JP" sz="5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r>
              <a:rPr lang="ja-JP" altLang="en-US" sz="5400" b="1">
                <a:ln/>
                <a:solidFill>
                  <a:schemeClr val="accent4"/>
                </a:solidFill>
              </a:rPr>
              <a:t>遊び心をさらに追加！！</a:t>
            </a:r>
            <a:endParaRPr lang="ja-JP" altLang="en-US" sz="54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EF1D2244-D4E4-B047-BFEC-FD6943F4435B}"/>
              </a:ext>
            </a:extLst>
          </p:cNvPr>
          <p:cNvSpPr/>
          <p:nvPr/>
        </p:nvSpPr>
        <p:spPr>
          <a:xfrm>
            <a:off x="4167963" y="3524694"/>
            <a:ext cx="404036" cy="815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715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4E4204-60C2-B24A-8C66-5BA78978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動作例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F504784-FB7C-8845-8EF1-7E891E126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47016-8802-2D48-9046-25F21EE96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8" name="図 7" descr="テキスト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A5AF8F7D-5C90-9A42-8255-8EF8A565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8" y="1568449"/>
            <a:ext cx="8543053" cy="42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2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F7A1F-524C-6A47-8B99-8262405D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開発のストーリー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FC4DC0-38A2-6E4A-BEEB-1EF089BC8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5BC2EF-B4FC-AC4F-B305-8E1EAAB7A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5BB5EC-4384-0042-80DA-9B44AEA9E9DC}"/>
              </a:ext>
            </a:extLst>
          </p:cNvPr>
          <p:cNvSpPr txBox="1"/>
          <p:nvPr/>
        </p:nvSpPr>
        <p:spPr>
          <a:xfrm>
            <a:off x="424544" y="1404609"/>
            <a:ext cx="828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「自然言語処理を活用して、働く人の「協創」をハックしよう！」</a:t>
            </a:r>
          </a:p>
          <a:p>
            <a:pPr algn="ctr"/>
            <a:r>
              <a:rPr lang="ja-JP" altLang="en-US" sz="2000"/>
              <a:t>↓</a:t>
            </a:r>
            <a:endParaRPr lang="en-US" altLang="ja-JP" sz="2000" dirty="0"/>
          </a:p>
          <a:p>
            <a:pPr algn="ctr"/>
            <a:r>
              <a:rPr kumimoji="1" lang="ja-JP" altLang="en-US" sz="2000"/>
              <a:t>「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自然</a:t>
            </a:r>
            <a:r>
              <a:rPr kumimoji="1" lang="en-US" altLang="ja-JP" sz="2000" dirty="0"/>
              <a:t>”, “</a:t>
            </a:r>
            <a:r>
              <a:rPr kumimoji="1" lang="ja-JP" altLang="en-US" sz="2000"/>
              <a:t>言語</a:t>
            </a:r>
            <a:r>
              <a:rPr kumimoji="1" lang="en-US" altLang="ja-JP" sz="2000" dirty="0"/>
              <a:t>”, “</a:t>
            </a:r>
            <a:r>
              <a:rPr kumimoji="1" lang="ja-JP" altLang="en-US" sz="2000"/>
              <a:t>処理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，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活用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，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働く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，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人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，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競創</a:t>
            </a:r>
            <a:r>
              <a:rPr kumimoji="1" lang="en-US" altLang="ja-JP" sz="2000" dirty="0"/>
              <a:t>”</a:t>
            </a:r>
            <a:r>
              <a:rPr kumimoji="1" lang="ja-JP" altLang="en-US" sz="2000"/>
              <a:t>」</a:t>
            </a:r>
            <a:endParaRPr kumimoji="1" lang="en-US" altLang="ja-JP" sz="2000" dirty="0"/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F16BCC2E-4272-0C48-A258-8D036BFDB4BA}"/>
              </a:ext>
            </a:extLst>
          </p:cNvPr>
          <p:cNvSpPr/>
          <p:nvPr/>
        </p:nvSpPr>
        <p:spPr>
          <a:xfrm>
            <a:off x="4325606" y="2597673"/>
            <a:ext cx="4435704" cy="1244886"/>
          </a:xfrm>
          <a:prstGeom prst="wedgeEllipseCallout">
            <a:avLst>
              <a:gd name="adj1" fmla="val 54896"/>
              <a:gd name="adj2" fmla="val -36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データの</a:t>
            </a:r>
            <a:r>
              <a:rPr lang="ja-JP" altLang="en-US"/>
              <a:t>大半</a:t>
            </a:r>
            <a:r>
              <a:rPr kumimoji="1" lang="ja-JP" altLang="en-US"/>
              <a:t>は</a:t>
            </a:r>
            <a:endParaRPr kumimoji="1" lang="en-US" altLang="ja-JP" dirty="0"/>
          </a:p>
          <a:p>
            <a:pPr algn="ctr"/>
            <a:r>
              <a:rPr kumimoji="1" lang="ja-JP" altLang="en-US"/>
              <a:t>定型文と仕事の会話</a:t>
            </a:r>
          </a:p>
        </p:txBody>
      </p:sp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7200DCF6-2CFB-1C45-837E-6ED68FA5FA69}"/>
              </a:ext>
            </a:extLst>
          </p:cNvPr>
          <p:cNvSpPr/>
          <p:nvPr/>
        </p:nvSpPr>
        <p:spPr>
          <a:xfrm>
            <a:off x="331789" y="3429000"/>
            <a:ext cx="3946296" cy="1244886"/>
          </a:xfrm>
          <a:prstGeom prst="wedgeEllipseCallout">
            <a:avLst>
              <a:gd name="adj1" fmla="val -52900"/>
              <a:gd name="adj2" fmla="val -42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文章量を削減できれば</a:t>
            </a:r>
            <a:endParaRPr lang="en-US" altLang="ja-JP" dirty="0"/>
          </a:p>
          <a:p>
            <a:pPr algn="ctr"/>
            <a:r>
              <a:rPr lang="ja-JP" altLang="en-US"/>
              <a:t>会話の効率が</a:t>
            </a:r>
            <a:endParaRPr lang="en-US" altLang="ja-JP" dirty="0"/>
          </a:p>
          <a:p>
            <a:pPr algn="ctr"/>
            <a:r>
              <a:rPr lang="ja-JP" altLang="en-US"/>
              <a:t>上がるのでは？</a:t>
            </a:r>
            <a:endParaRPr lang="en-US" altLang="ja-JP" dirty="0"/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20EE4542-BAB2-B444-B2B6-1E21C5646E8C}"/>
              </a:ext>
            </a:extLst>
          </p:cNvPr>
          <p:cNvSpPr/>
          <p:nvPr/>
        </p:nvSpPr>
        <p:spPr>
          <a:xfrm>
            <a:off x="4351341" y="4579047"/>
            <a:ext cx="4384234" cy="1099458"/>
          </a:xfrm>
          <a:prstGeom prst="wedgeEllipseCallout">
            <a:avLst>
              <a:gd name="adj1" fmla="val 59645"/>
              <a:gd name="adj2" fmla="val -42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エンターテイメント性も</a:t>
            </a:r>
            <a:endParaRPr lang="en-US" altLang="ja-JP" dirty="0"/>
          </a:p>
          <a:p>
            <a:pPr algn="ctr"/>
            <a:r>
              <a:rPr lang="ja-JP" altLang="en-US"/>
              <a:t>入れたい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3849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357EF-15CD-3645-BD79-DA7904AF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応用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9551F3-7ABF-D942-AD76-EBF0092D4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009238-7C5A-4F43-A699-FCBD8B4F5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5739B8-49F9-F74C-9B76-051A00DAFD32}"/>
              </a:ext>
            </a:extLst>
          </p:cNvPr>
          <p:cNvSpPr txBox="1"/>
          <p:nvPr/>
        </p:nvSpPr>
        <p:spPr>
          <a:xfrm>
            <a:off x="802758" y="1370322"/>
            <a:ext cx="7538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新しくグループに入った人が会話の流れを掴むために利用（これまでの会話の要約）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F87D3E0-9CF3-1947-AAA7-B81963D8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8" t="1508" r="2280" b="20036"/>
          <a:stretch/>
        </p:blipFill>
        <p:spPr>
          <a:xfrm>
            <a:off x="380556" y="2677493"/>
            <a:ext cx="8480424" cy="33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357EF-15CD-3645-BD79-DA7904AF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応用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9551F3-7ABF-D942-AD76-EBF0092D4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©DreamArts Corporation. 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009238-7C5A-4F43-A699-FCBD8B4F5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C127D-E24F-4041-A91E-999D0B66481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5739B8-49F9-F74C-9B76-051A00DAFD32}"/>
              </a:ext>
            </a:extLst>
          </p:cNvPr>
          <p:cNvSpPr txBox="1"/>
          <p:nvPr/>
        </p:nvSpPr>
        <p:spPr>
          <a:xfrm>
            <a:off x="802758" y="1573618"/>
            <a:ext cx="75384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普段のやりとりから，日報・週報のテンプレートや</a:t>
            </a:r>
            <a:r>
              <a:rPr lang="en-US" altLang="ja-JP" sz="2800" dirty="0"/>
              <a:t>TO-DO</a:t>
            </a:r>
            <a:r>
              <a:rPr lang="ja-JP" altLang="en-US" sz="2800"/>
              <a:t>リストの作成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わかりやすい文章かどうかの指標に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流行りのワードを抽出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生成した俳句の“良さ”を競う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グループに沿った俳句を作りたい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75860772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スライドフォーマット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0034A7"/>
      </a:accent1>
      <a:accent2>
        <a:srgbClr val="6686CA"/>
      </a:accent2>
      <a:accent3>
        <a:srgbClr val="B2C2E3"/>
      </a:accent3>
      <a:accent4>
        <a:srgbClr val="DE4840"/>
      </a:accent4>
      <a:accent5>
        <a:srgbClr val="E87F7A"/>
      </a:accent5>
      <a:accent6>
        <a:srgbClr val="F2B7B3"/>
      </a:accent6>
      <a:hlink>
        <a:srgbClr val="0034A7"/>
      </a:hlink>
      <a:folHlink>
        <a:srgbClr val="DE484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eamarts" id="{7F112473-2759-E446-8A5A-9E0FFB1F5C00}" vid="{65FE16BE-0960-4B43-AEEE-7C803E7C0A2F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ホワイト</Template>
  <TotalTime>590</TotalTime>
  <Words>1558</Words>
  <Application>Microsoft Macintosh PowerPoint</Application>
  <PresentationFormat>画面に合わせる (4:3)</PresentationFormat>
  <Paragraphs>264</Paragraphs>
  <Slides>25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メイリオ</vt:lpstr>
      <vt:lpstr>メイリオ</vt:lpstr>
      <vt:lpstr>Yu Gothic</vt:lpstr>
      <vt:lpstr>Arial</vt:lpstr>
      <vt:lpstr>Calibri</vt:lpstr>
      <vt:lpstr>Wingdings</vt:lpstr>
      <vt:lpstr>ホワイト</vt:lpstr>
      <vt:lpstr>Senryu BOT</vt:lpstr>
      <vt:lpstr>Team: Boston Terrier メンバー紹介</vt:lpstr>
      <vt:lpstr>なにをしたか</vt:lpstr>
      <vt:lpstr>なぜ575か</vt:lpstr>
      <vt:lpstr>アピールポイント</vt:lpstr>
      <vt:lpstr>動作例</vt:lpstr>
      <vt:lpstr>開発のストーリー</vt:lpstr>
      <vt:lpstr>応用</vt:lpstr>
      <vt:lpstr>応用</vt:lpstr>
      <vt:lpstr>開発の流れ</vt:lpstr>
      <vt:lpstr>Chiwawaインターフェース部</vt:lpstr>
      <vt:lpstr>Chiwawaインターフェース部 – テキスト前処理</vt:lpstr>
      <vt:lpstr>要約部</vt:lpstr>
      <vt:lpstr>要約部</vt:lpstr>
      <vt:lpstr>要約部</vt:lpstr>
      <vt:lpstr>要約部</vt:lpstr>
      <vt:lpstr>要約部</vt:lpstr>
      <vt:lpstr>要約部</vt:lpstr>
      <vt:lpstr>川柳生成部　〜作業フロー〜</vt:lpstr>
      <vt:lpstr>川柳生成部　〜川柳データの整形〜</vt:lpstr>
      <vt:lpstr>チーム内コンペティション</vt:lpstr>
      <vt:lpstr>川柳生成部　〜川柳生成モデルの学習〜</vt:lpstr>
      <vt:lpstr>振り返って</vt:lpstr>
      <vt:lpstr>今後にどう活かしたいか</vt:lpstr>
      <vt:lpstr>メッセージ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パワーポイントフォーマット （説明配布資料用）</dc:title>
  <dc:creator>阿部 寛之</dc:creator>
  <cp:lastModifiedBy>Microsoft Office ユーザー</cp:lastModifiedBy>
  <cp:revision>82</cp:revision>
  <cp:lastPrinted>2018-02-09T00:02:43Z</cp:lastPrinted>
  <dcterms:created xsi:type="dcterms:W3CDTF">2019-08-06T08:44:27Z</dcterms:created>
  <dcterms:modified xsi:type="dcterms:W3CDTF">2019-08-21T05:53:15Z</dcterms:modified>
</cp:coreProperties>
</file>